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0" r:id="rId2"/>
    <p:sldId id="261" r:id="rId3"/>
    <p:sldId id="258" r:id="rId4"/>
    <p:sldId id="295" r:id="rId5"/>
    <p:sldId id="299" r:id="rId6"/>
    <p:sldId id="263" r:id="rId7"/>
    <p:sldId id="289" r:id="rId8"/>
    <p:sldId id="292" r:id="rId9"/>
    <p:sldId id="301" r:id="rId10"/>
    <p:sldId id="302" r:id="rId11"/>
    <p:sldId id="306" r:id="rId12"/>
    <p:sldId id="315" r:id="rId13"/>
    <p:sldId id="303" r:id="rId14"/>
    <p:sldId id="311" r:id="rId15"/>
    <p:sldId id="305" r:id="rId16"/>
    <p:sldId id="312" r:id="rId17"/>
    <p:sldId id="314" r:id="rId18"/>
    <p:sldId id="304" r:id="rId19"/>
    <p:sldId id="316" r:id="rId20"/>
    <p:sldId id="317" r:id="rId21"/>
    <p:sldId id="325" r:id="rId22"/>
    <p:sldId id="319" r:id="rId23"/>
    <p:sldId id="320" r:id="rId24"/>
    <p:sldId id="321" r:id="rId25"/>
    <p:sldId id="331" r:id="rId26"/>
    <p:sldId id="322" r:id="rId27"/>
    <p:sldId id="323" r:id="rId28"/>
    <p:sldId id="324" r:id="rId29"/>
    <p:sldId id="328" r:id="rId30"/>
    <p:sldId id="326" r:id="rId31"/>
    <p:sldId id="327" r:id="rId32"/>
    <p:sldId id="277" r:id="rId33"/>
    <p:sldId id="27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152"/>
    <a:srgbClr val="1E77B4"/>
    <a:srgbClr val="7DA7DA"/>
    <a:srgbClr val="CCCDD1"/>
    <a:srgbClr val="E7E8EA"/>
    <a:srgbClr val="3373A1"/>
    <a:srgbClr val="008297"/>
    <a:srgbClr val="007095"/>
    <a:srgbClr val="1E3252"/>
    <a:srgbClr val="04396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60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66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2021년 매출액 추이</c:v>
                </c:pt>
              </c:strCache>
            </c:strRef>
          </c:tx>
          <c:spPr>
            <a:ln w="19050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0-110D-43AB-9D1F-DAC669C0A8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100</c:v>
                </c:pt>
                <c:pt idx="1">
                  <c:v>81</c:v>
                </c:pt>
                <c:pt idx="2">
                  <c:v>68</c:v>
                </c:pt>
                <c:pt idx="3">
                  <c:v>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0D-43AB-9D1F-DAC669C0A8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6350" cap="flat" cmpd="sng" algn="ctr">
              <a:noFill/>
              <a:prstDash val="solid"/>
              <a:round/>
            </a:ln>
            <a:effectLst/>
          </c:spPr>
        </c:hiLowLines>
        <c:marker val="1"/>
        <c:smooth val="0"/>
        <c:axId val="61452601"/>
        <c:axId val="93937546"/>
      </c:lineChart>
      <c:catAx>
        <c:axId val="6145260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360" cap="flat" cmpd="sng" algn="ctr">
            <a:solidFill>
              <a:srgbClr val="D9D9D9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-1" baseline="0">
                <a:solidFill>
                  <a:srgbClr val="595959"/>
                </a:solidFill>
                <a:latin typeface="맑은 고딕"/>
                <a:ea typeface="+mn-ea"/>
                <a:cs typeface="+mn-cs"/>
              </a:defRPr>
            </a:pPr>
            <a:endParaRPr lang="ko-Kore-KR"/>
          </a:p>
        </c:txPr>
        <c:crossAx val="93937546"/>
        <c:crosses val="autoZero"/>
        <c:auto val="1"/>
        <c:lblAlgn val="ctr"/>
        <c:lblOffset val="100"/>
        <c:noMultiLvlLbl val="1"/>
      </c:catAx>
      <c:valAx>
        <c:axId val="93937546"/>
        <c:scaling>
          <c:orientation val="minMax"/>
        </c:scaling>
        <c:delete val="0"/>
        <c:axPos val="l"/>
        <c:majorGridlines>
          <c:spPr>
            <a:ln w="9360" cap="flat" cmpd="sng" algn="ctr">
              <a:solidFill>
                <a:srgbClr val="D9D9D9"/>
              </a:solidFill>
              <a:prstDash val="solid"/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648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-1" baseline="0">
                <a:solidFill>
                  <a:srgbClr val="595959"/>
                </a:solidFill>
                <a:latin typeface="맑은 고딕"/>
                <a:ea typeface="+mn-ea"/>
                <a:cs typeface="+mn-cs"/>
              </a:defRPr>
            </a:pPr>
            <a:endParaRPr lang="ko-Kore-KR"/>
          </a:p>
        </c:txPr>
        <c:crossAx val="6145260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spc="-1" baseline="0">
              <a:solidFill>
                <a:srgbClr val="595959"/>
              </a:solidFill>
              <a:latin typeface="맑은 고딕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showDLblsOverMax val="1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ko-Kore-KR"/>
    </a:p>
  </c:txPr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16FC9-08EC-4848-9B38-57A94316D179}" type="datetimeFigureOut">
              <a:rPr kumimoji="1" lang="ko-Kore-KR" altLang="en-US" smtClean="0"/>
              <a:t>2022. 11. 15.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58989-D849-E24F-84A2-94914BA018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1165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8B05F-B245-044E-9B87-227DC9F2B100}" type="datetime1">
              <a:rPr lang="ko-KR" altLang="en-US" smtClean="0"/>
              <a:t>2022. 11. 15.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31D66-6A4D-B94C-AAD3-4424CA25D1F0}" type="datetime1">
              <a:rPr lang="ko-KR" altLang="en-US" smtClean="0"/>
              <a:t>2022. 11. 15.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ED09-66DB-D642-B3A8-2B77A214FB01}" type="datetime1">
              <a:rPr lang="ko-KR" altLang="en-US" smtClean="0"/>
              <a:t>2022. 11. 15.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31484-E679-794A-97F9-8C02BB04BEB9}" type="datetime1">
              <a:rPr lang="ko-KR" altLang="en-US" smtClean="0"/>
              <a:t>2022. 11. 15.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5C5B0-87C3-2942-8E4C-0C4A9DD45A1B}" type="datetime1">
              <a:rPr lang="ko-KR" altLang="en-US" smtClean="0"/>
              <a:t>2022. 11. 15.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8D96-75F9-4E40-93D8-46E0C19CC1E3}" type="datetime1">
              <a:rPr lang="ko-KR" altLang="en-US" smtClean="0"/>
              <a:t>2022. 11. 15.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11A5-E6C6-9447-9B1F-0147DA0C8988}" type="datetime1">
              <a:rPr lang="ko-KR" altLang="en-US" smtClean="0"/>
              <a:t>2022. 11. 15.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DC12B-CB3E-524A-A58D-22185E1A0767}" type="datetime1">
              <a:rPr lang="ko-KR" altLang="en-US" smtClean="0"/>
              <a:t>2022. 11. 15.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55999-0294-3342-927E-A8AE063758A8}" type="datetime1">
              <a:rPr lang="ko-KR" altLang="en-US" smtClean="0"/>
              <a:t>2022. 11. 15.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DE2A-5A98-684E-A7AC-94F2DC63BDBC}" type="datetime1">
              <a:rPr lang="ko-KR" altLang="en-US" smtClean="0"/>
              <a:t>2022. 11. 15.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3B16-986C-2F4C-AC22-95AA70A73933}" type="datetime1">
              <a:rPr lang="ko-KR" altLang="en-US" smtClean="0"/>
              <a:t>2022. 11. 15.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A6746-F513-2843-A743-937334662195}" type="datetime1">
              <a:rPr lang="ko-KR" altLang="en-US" smtClean="0"/>
              <a:t>2022. 11. 15.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5CAD7-4899-864A-913C-A008B8DA5773}" type="datetime1">
              <a:rPr lang="ko-KR" altLang="en-US" smtClean="0"/>
              <a:t>2022. 11. 15.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430309" y="2676872"/>
            <a:ext cx="93314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제조 공정  개선을 통한 매출액 증대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151925" y="4581439"/>
            <a:ext cx="5888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A4</a:t>
            </a: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김용빈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박규리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서원교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이경민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이정균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정준영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정한나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040294" y="6643249"/>
            <a:ext cx="2142653" cy="204701"/>
          </a:xfrm>
          <a:prstGeom prst="rect">
            <a:avLst/>
          </a:prstGeom>
          <a:solidFill>
            <a:srgbClr val="1E3252"/>
          </a:solidFill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49B76B-0D28-9A4C-79A8-DC444D76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904240" y="3105834"/>
            <a:ext cx="507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정제 방안 수립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04491" y="6310265"/>
            <a:ext cx="2287509" cy="547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02E6DA-045E-C47B-2894-01291DEC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175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040294" y="6643249"/>
            <a:ext cx="2142653" cy="204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0" y="29034"/>
            <a:ext cx="3095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4 . </a:t>
            </a:r>
            <a:r>
              <a:rPr lang="ko-KR" altLang="en-US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 정제 방안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929" y="823492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■ 제품 수주 데이터 </a:t>
            </a:r>
            <a:r>
              <a:rPr lang="en-US" altLang="ko-KR" b="1" dirty="0"/>
              <a:t>(Booking Data / 1,653,821 row) </a:t>
            </a:r>
            <a:endParaRPr lang="ko-KR" altLang="en-US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7C7DE30-C9F9-A26B-73C3-929B0F24A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479931"/>
              </p:ext>
            </p:extLst>
          </p:nvPr>
        </p:nvGraphicFramePr>
        <p:xfrm>
          <a:off x="611296" y="1203457"/>
          <a:ext cx="10969408" cy="5153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395">
                  <a:extLst>
                    <a:ext uri="{9D8B030D-6E8A-4147-A177-3AD203B41FA5}">
                      <a16:colId xmlns:a16="http://schemas.microsoft.com/office/drawing/2014/main" val="3726918854"/>
                    </a:ext>
                  </a:extLst>
                </a:gridCol>
                <a:gridCol w="1227648">
                  <a:extLst>
                    <a:ext uri="{9D8B030D-6E8A-4147-A177-3AD203B41FA5}">
                      <a16:colId xmlns:a16="http://schemas.microsoft.com/office/drawing/2014/main" val="3333249010"/>
                    </a:ext>
                  </a:extLst>
                </a:gridCol>
                <a:gridCol w="3921985">
                  <a:extLst>
                    <a:ext uri="{9D8B030D-6E8A-4147-A177-3AD203B41FA5}">
                      <a16:colId xmlns:a16="http://schemas.microsoft.com/office/drawing/2014/main" val="2781630287"/>
                    </a:ext>
                  </a:extLst>
                </a:gridCol>
                <a:gridCol w="4139380">
                  <a:extLst>
                    <a:ext uri="{9D8B030D-6E8A-4147-A177-3AD203B41FA5}">
                      <a16:colId xmlns:a16="http://schemas.microsoft.com/office/drawing/2014/main" val="3262663527"/>
                    </a:ext>
                  </a:extLst>
                </a:gridCol>
              </a:tblGrid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변수명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확인결과 및 정제방안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396450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 err="1"/>
                        <a:t>날짜형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받은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745757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출하 완료 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trike="noStrike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제품 출하 정상</a:t>
                      </a:r>
                      <a:r>
                        <a:rPr lang="en-US" altLang="ko-KR" sz="1400" strike="noStrike" dirty="0"/>
                        <a:t>(</a:t>
                      </a:r>
                      <a:r>
                        <a:rPr lang="ko-KR" altLang="en-US" sz="1400" strike="noStrike" dirty="0"/>
                        <a:t>납기</a:t>
                      </a:r>
                      <a:r>
                        <a:rPr lang="en-US" altLang="ko-KR" sz="1400" strike="noStrike" dirty="0"/>
                        <a:t>)</a:t>
                      </a:r>
                      <a:r>
                        <a:rPr lang="ko-KR" altLang="en-US" sz="1400" strike="noStrike" dirty="0"/>
                        <a:t>완료 여부 </a:t>
                      </a:r>
                      <a:r>
                        <a:rPr lang="en-US" altLang="ko-KR" sz="1400" strike="noStrike" dirty="0"/>
                        <a:t>(Y/N)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494668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사업장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받은 사업장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867610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거래처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trike="noStrike" dirty="0"/>
                        <a:t>ID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거래처 코드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330665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품목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trike="noStrike" dirty="0"/>
                        <a:t>ID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품목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312593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일련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trike="noStrike" dirty="0"/>
                        <a:t>ID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일련 번호</a:t>
                      </a:r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787250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출고 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출고 수량 </a:t>
                      </a:r>
                      <a:r>
                        <a:rPr lang="en-US" altLang="ko-KR" sz="1400" strike="noStrike" dirty="0"/>
                        <a:t>(</a:t>
                      </a:r>
                      <a:r>
                        <a:rPr lang="ko-KR" altLang="en-US" sz="1400" strike="noStrike" dirty="0"/>
                        <a:t>단위 </a:t>
                      </a:r>
                      <a:r>
                        <a:rPr lang="en-US" altLang="ko-KR" sz="1400" strike="noStrike" dirty="0"/>
                        <a:t>: </a:t>
                      </a:r>
                      <a:r>
                        <a:rPr lang="ko-KR" altLang="en-US" sz="1400" strike="noStrike" dirty="0"/>
                        <a:t>개수</a:t>
                      </a:r>
                      <a:r>
                        <a:rPr lang="en-US" altLang="ko-KR" sz="1400" strike="noStrik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899480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수량 </a:t>
                      </a:r>
                      <a:r>
                        <a:rPr lang="en-US" altLang="ko-KR" sz="1400" strike="noStrike" dirty="0"/>
                        <a:t>(</a:t>
                      </a:r>
                      <a:r>
                        <a:rPr lang="ko-KR" altLang="en-US" sz="1400" strike="noStrike" dirty="0"/>
                        <a:t>단위 </a:t>
                      </a:r>
                      <a:r>
                        <a:rPr lang="en-US" altLang="ko-KR" sz="1400" strike="noStrike" dirty="0"/>
                        <a:t>: </a:t>
                      </a:r>
                      <a:r>
                        <a:rPr lang="ko-KR" altLang="en-US" sz="1400" strike="noStrike" dirty="0"/>
                        <a:t>개수</a:t>
                      </a:r>
                      <a:r>
                        <a:rPr lang="en-US" altLang="ko-KR" sz="1400" strike="noStrik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312995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단가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제품 수주 단가</a:t>
                      </a:r>
                      <a:r>
                        <a:rPr lang="en-US" altLang="ko-KR" sz="1400" strike="noStrike" dirty="0"/>
                        <a:t>(</a:t>
                      </a:r>
                      <a:r>
                        <a:rPr lang="ko-KR" altLang="en-US" sz="1400" strike="noStrike" dirty="0"/>
                        <a:t>원</a:t>
                      </a:r>
                      <a:r>
                        <a:rPr lang="en-US" altLang="ko-KR" sz="1400" strike="noStrik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83681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제품 총 수주 금액</a:t>
                      </a:r>
                      <a:r>
                        <a:rPr lang="en-US" altLang="ko-KR" sz="1400" strike="noStrike" dirty="0"/>
                        <a:t>(</a:t>
                      </a:r>
                      <a:r>
                        <a:rPr lang="ko-KR" altLang="en-US" sz="1400" strike="noStrike" dirty="0"/>
                        <a:t>원</a:t>
                      </a:r>
                      <a:r>
                        <a:rPr lang="en-US" altLang="ko-KR" sz="1400" strike="noStrik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246400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부가세 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부가세 </a:t>
                      </a:r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41123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납기일자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 err="1"/>
                        <a:t>날짜형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납기를 완료한 일자</a:t>
                      </a:r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 err="1"/>
                        <a:t>결측치</a:t>
                      </a:r>
                      <a:r>
                        <a:rPr lang="ko-KR" altLang="en-US" sz="1400" strike="noStrike" dirty="0"/>
                        <a:t> </a:t>
                      </a:r>
                      <a:r>
                        <a:rPr lang="en-US" altLang="ko-KR" sz="1400" strike="noStrike" dirty="0"/>
                        <a:t>1</a:t>
                      </a:r>
                      <a:r>
                        <a:rPr lang="ko-KR" altLang="en-US" sz="1400" strike="noStrike" dirty="0"/>
                        <a:t>개</a:t>
                      </a:r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392331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부서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수주 받은 부서 </a:t>
                      </a:r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 err="1"/>
                        <a:t>결측치</a:t>
                      </a:r>
                      <a:r>
                        <a:rPr lang="ko-KR" altLang="en-US" sz="1400" strike="noStrike" dirty="0"/>
                        <a:t> </a:t>
                      </a:r>
                      <a:r>
                        <a:rPr lang="en-US" altLang="ko-KR" sz="1400" strike="noStrike" dirty="0"/>
                        <a:t>75472</a:t>
                      </a:r>
                      <a:r>
                        <a:rPr lang="ko-KR" altLang="en-US" sz="1400" strike="noStrike" dirty="0"/>
                        <a:t>개</a:t>
                      </a:r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021337"/>
                  </a:ext>
                </a:extLst>
              </a:tr>
              <a:tr h="34353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858772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A32D9B-1083-050F-998A-F6B6EB719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918CC08-7C46-7CD4-9850-D413202B93A2}"/>
              </a:ext>
            </a:extLst>
          </p:cNvPr>
          <p:cNvGrpSpPr/>
          <p:nvPr/>
        </p:nvGrpSpPr>
        <p:grpSpPr>
          <a:xfrm>
            <a:off x="403850" y="814236"/>
            <a:ext cx="11282700" cy="5555660"/>
            <a:chOff x="403850" y="814236"/>
            <a:chExt cx="11282700" cy="555566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7931AB-0704-177A-E94D-F55CC5509D2C}"/>
                </a:ext>
              </a:extLst>
            </p:cNvPr>
            <p:cNvGrpSpPr/>
            <p:nvPr/>
          </p:nvGrpSpPr>
          <p:grpSpPr>
            <a:xfrm>
              <a:off x="403850" y="814236"/>
              <a:ext cx="11282700" cy="5541024"/>
              <a:chOff x="403850" y="814236"/>
              <a:chExt cx="11282700" cy="554102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09274E68-5B27-8D01-93A8-79D45796B342}"/>
                  </a:ext>
                </a:extLst>
              </p:cNvPr>
              <p:cNvGrpSpPr/>
              <p:nvPr/>
            </p:nvGrpSpPr>
            <p:grpSpPr>
              <a:xfrm>
                <a:off x="7417306" y="5264895"/>
                <a:ext cx="4269244" cy="492443"/>
                <a:chOff x="7646119" y="2083311"/>
                <a:chExt cx="4269244" cy="492443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C93DAA42-BE7B-0449-6E88-21CC4CC6BAAD}"/>
                    </a:ext>
                  </a:extLst>
                </p:cNvPr>
                <p:cNvSpPr/>
                <p:nvPr/>
              </p:nvSpPr>
              <p:spPr>
                <a:xfrm>
                  <a:off x="8134740" y="2196333"/>
                  <a:ext cx="2976880" cy="239903"/>
                </a:xfrm>
                <a:prstGeom prst="rect">
                  <a:avLst/>
                </a:prstGeom>
                <a:solidFill>
                  <a:srgbClr val="E7E8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366457-C9B9-AB46-D904-339E28985ED5}"/>
                    </a:ext>
                  </a:extLst>
                </p:cNvPr>
                <p:cNvSpPr txBox="1"/>
                <p:nvPr/>
              </p:nvSpPr>
              <p:spPr>
                <a:xfrm>
                  <a:off x="7646119" y="2083311"/>
                  <a:ext cx="4269244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이상치와 </a:t>
                  </a:r>
                  <a:r>
                    <a:rPr kumimoji="1" lang="ko-KR" altLang="en-US" sz="130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결측치</a:t>
                  </a:r>
                  <a:r>
                    <a:rPr kumimoji="1" lang="ko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모두 수주일자</a:t>
                  </a:r>
                  <a:r>
                    <a:rPr kumimoji="1" lang="en-US" altLang="ko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,</a:t>
                  </a:r>
                  <a:r>
                    <a:rPr kumimoji="1" lang="ko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거래처 코드</a:t>
                  </a:r>
                  <a:r>
                    <a:rPr kumimoji="1" lang="en-US" altLang="ko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,</a:t>
                  </a:r>
                  <a:r>
                    <a:rPr kumimoji="1" lang="ko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수주부서와 비교 후 값 도출</a:t>
                  </a:r>
                  <a:endParaRPr kumimoji="1"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5E343DFB-86BC-2211-187B-B93EFFE916BB}"/>
                  </a:ext>
                </a:extLst>
              </p:cNvPr>
              <p:cNvGrpSpPr/>
              <p:nvPr/>
            </p:nvGrpSpPr>
            <p:grpSpPr>
              <a:xfrm>
                <a:off x="403850" y="814236"/>
                <a:ext cx="11176854" cy="5541024"/>
                <a:chOff x="403850" y="814236"/>
                <a:chExt cx="11176854" cy="5541024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5CFAC01-CCED-A5F9-93FE-76E2A596D53C}"/>
                    </a:ext>
                  </a:extLst>
                </p:cNvPr>
                <p:cNvSpPr txBox="1"/>
                <p:nvPr/>
              </p:nvSpPr>
              <p:spPr>
                <a:xfrm>
                  <a:off x="7415979" y="4322956"/>
                  <a:ext cx="4164724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ore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음수</a:t>
                  </a:r>
                  <a:r>
                    <a:rPr kumimoji="1" lang="en-US" altLang="ko-Kore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(</a:t>
                  </a:r>
                  <a:r>
                    <a:rPr kumimoji="1" lang="en-US" altLang="ko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-)</a:t>
                  </a:r>
                  <a:r>
                    <a:rPr kumimoji="1" lang="ko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데이터 </a:t>
                  </a:r>
                  <a:r>
                    <a:rPr kumimoji="1" lang="en-US" altLang="ko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Drop</a:t>
                  </a:r>
                  <a:endParaRPr kumimoji="1" lang="ko-Kore-KR" altLang="en-US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1FFC2D1-1997-0E6B-B8FF-B8391CE49AC3}"/>
                    </a:ext>
                  </a:extLst>
                </p:cNvPr>
                <p:cNvSpPr txBox="1"/>
                <p:nvPr/>
              </p:nvSpPr>
              <p:spPr>
                <a:xfrm>
                  <a:off x="7415979" y="3619034"/>
                  <a:ext cx="4134106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ore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음수</a:t>
                  </a:r>
                  <a:r>
                    <a:rPr kumimoji="1" lang="en-US" altLang="ko-Kore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(</a:t>
                  </a:r>
                  <a:r>
                    <a:rPr kumimoji="1" lang="en-US" altLang="ko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-) </a:t>
                  </a:r>
                  <a:r>
                    <a:rPr kumimoji="1" lang="ko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데이터 </a:t>
                  </a:r>
                  <a:r>
                    <a:rPr kumimoji="1" lang="en-US" altLang="ko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=</a:t>
                  </a:r>
                  <a:r>
                    <a:rPr kumimoji="1" lang="ko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반품처리로 판단</a:t>
                  </a:r>
                  <a:endParaRPr kumimoji="1" lang="ko-Kore-KR" altLang="en-US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E591A9E-32E9-0821-874B-DEA3C1F7332C}"/>
                    </a:ext>
                  </a:extLst>
                </p:cNvPr>
                <p:cNvSpPr txBox="1"/>
                <p:nvPr/>
              </p:nvSpPr>
              <p:spPr>
                <a:xfrm>
                  <a:off x="7415979" y="3957070"/>
                  <a:ext cx="4164724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ore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음수</a:t>
                  </a:r>
                  <a:r>
                    <a:rPr kumimoji="1" lang="en-US" altLang="ko-Kore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(</a:t>
                  </a:r>
                  <a:r>
                    <a:rPr kumimoji="1" lang="en-US" altLang="ko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-)</a:t>
                  </a:r>
                  <a:r>
                    <a:rPr kumimoji="1" lang="ko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데이터 </a:t>
                  </a:r>
                  <a:r>
                    <a:rPr kumimoji="1" lang="en-US" altLang="ko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=</a:t>
                  </a:r>
                  <a:r>
                    <a:rPr kumimoji="1" lang="ko-KR" altLang="en-US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폐기 처리로 판단</a:t>
                  </a:r>
                  <a:endParaRPr kumimoji="1" lang="ko-Kore-KR" altLang="en-US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EB0FE612-0D19-D0C3-E62C-B221B53EDCA9}"/>
                    </a:ext>
                  </a:extLst>
                </p:cNvPr>
                <p:cNvGrpSpPr/>
                <p:nvPr/>
              </p:nvGrpSpPr>
              <p:grpSpPr>
                <a:xfrm>
                  <a:off x="403850" y="6008933"/>
                  <a:ext cx="9962206" cy="346327"/>
                  <a:chOff x="404187" y="6025503"/>
                  <a:chExt cx="9962206" cy="346327"/>
                </a:xfrm>
              </p:grpSpPr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5249D593-E182-063E-ECF0-5ECC2379762F}"/>
                      </a:ext>
                    </a:extLst>
                  </p:cNvPr>
                  <p:cNvGrpSpPr/>
                  <p:nvPr/>
                </p:nvGrpSpPr>
                <p:grpSpPr>
                  <a:xfrm>
                    <a:off x="404187" y="6025503"/>
                    <a:ext cx="7037137" cy="346327"/>
                    <a:chOff x="388497" y="6034534"/>
                    <a:chExt cx="7037137" cy="346327"/>
                  </a:xfrm>
                </p:grpSpPr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025F7047-97C2-FE48-6453-F162AE4BB87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8497" y="6034534"/>
                      <a:ext cx="7037137" cy="346327"/>
                      <a:chOff x="388497" y="6034534"/>
                      <a:chExt cx="7037137" cy="346327"/>
                    </a:xfrm>
                  </p:grpSpPr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8DD36D81-345D-2C02-C977-194DBFC988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8497" y="6042307"/>
                        <a:ext cx="210201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 latinLnBrk="1"/>
                        <a:r>
                          <a:rPr lang="en-US" altLang="ko-KR" sz="1600" strike="noStrike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rPr>
                          <a:t>(</a:t>
                        </a:r>
                        <a:r>
                          <a:rPr lang="ko-KR" altLang="en-US" sz="1600" strike="noStrike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rPr>
                          <a:t>파생</a:t>
                        </a:r>
                        <a:r>
                          <a:rPr lang="en-US" altLang="ko-KR" sz="1600" strike="noStrike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rPr>
                          <a:t>)</a:t>
                        </a:r>
                        <a:r>
                          <a:rPr lang="ko-KR" altLang="en-US" sz="1400" strike="noStrike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rPr>
                          <a:t>납기지연여부</a:t>
                        </a:r>
                        <a:endParaRPr lang="ko-KR" altLang="en-US" sz="1600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A8BA588D-AD57-641E-DD16-DC548A10F9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31476" y="6034534"/>
                        <a:ext cx="3894158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14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Malgun Gothic" panose="020B0503020000020004" pitchFamily="34" charset="-127"/>
                            <a:ea typeface="Malgun Gothic" panose="020B0503020000020004" pitchFamily="34" charset="-127"/>
                          </a:rPr>
                          <a:t>수주수량</a:t>
                        </a:r>
                        <a:r>
                          <a:rPr kumimoji="1" lang="ko-KR" altLang="en-US" sz="14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Malgun Gothic" panose="020B0503020000020004" pitchFamily="34" charset="-127"/>
                            <a:ea typeface="Malgun Gothic" panose="020B0503020000020004" pitchFamily="34" charset="-127"/>
                          </a:rPr>
                          <a:t> </a:t>
                        </a:r>
                        <a:r>
                          <a:rPr kumimoji="1" lang="en-US" altLang="ko-KR" sz="14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Malgun Gothic" panose="020B0503020000020004" pitchFamily="34" charset="-127"/>
                            <a:ea typeface="Malgun Gothic" panose="020B0503020000020004" pitchFamily="34" charset="-127"/>
                          </a:rPr>
                          <a:t>-</a:t>
                        </a:r>
                        <a:r>
                          <a:rPr kumimoji="1" lang="ko-KR" altLang="en-US" sz="14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Malgun Gothic" panose="020B0503020000020004" pitchFamily="34" charset="-127"/>
                            <a:ea typeface="Malgun Gothic" panose="020B0503020000020004" pitchFamily="34" charset="-127"/>
                          </a:rPr>
                          <a:t> 출고수량</a:t>
                        </a:r>
                        <a:endParaRPr kumimoji="1" lang="ko-Kore-KR" alt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endParaRPr>
                      </a:p>
                    </p:txBody>
                  </p:sp>
                </p:grp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1457D6A3-4A38-680A-F786-C1F460B9B1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039" y="6051727"/>
                      <a:ext cx="126376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범주형</a:t>
                      </a:r>
                    </a:p>
                  </p:txBody>
                </p: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8380C818-9610-394A-7627-CEC32469416C}"/>
                      </a:ext>
                    </a:extLst>
                  </p:cNvPr>
                  <p:cNvSpPr txBox="1"/>
                  <p:nvPr/>
                </p:nvSpPr>
                <p:spPr>
                  <a:xfrm>
                    <a:off x="7507580" y="6051394"/>
                    <a:ext cx="2858813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13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 납기 </a:t>
                    </a:r>
                    <a:r>
                      <a:rPr kumimoji="1" lang="ko-KR" altLang="en-US" sz="1300" dirty="0" err="1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미지연</a:t>
                    </a:r>
                    <a:r>
                      <a:rPr kumimoji="1" lang="ko-KR" altLang="en-US" sz="13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 </a:t>
                    </a:r>
                    <a:r>
                      <a:rPr kumimoji="1" lang="en-US" altLang="ko-KR" sz="13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=0</a:t>
                    </a:r>
                    <a:r>
                      <a:rPr kumimoji="1" lang="ko-KR" altLang="en-US" sz="13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 </a:t>
                    </a:r>
                    <a:r>
                      <a:rPr kumimoji="1" lang="en-US" altLang="ko-KR" sz="13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/</a:t>
                    </a:r>
                    <a:r>
                      <a:rPr kumimoji="1" lang="ko-KR" altLang="en-US" sz="13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 납기지연 </a:t>
                    </a:r>
                    <a:r>
                      <a:rPr kumimoji="1" lang="en-US" altLang="ko-KR" sz="13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=</a:t>
                    </a:r>
                    <a:r>
                      <a:rPr kumimoji="1" lang="ko-KR" altLang="en-US" sz="13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 </a:t>
                    </a:r>
                    <a:r>
                      <a:rPr kumimoji="1" lang="en-US" altLang="ko-KR" sz="13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1</a:t>
                    </a:r>
                    <a:endParaRPr kumimoji="1" lang="ko-Kore-KR" altLang="en-US" sz="1300" dirty="0">
                      <a:latin typeface="Malgun Gothic" panose="020B0503020000020004" pitchFamily="34" charset="-127"/>
                      <a:ea typeface="Malgun Gothic" panose="020B0503020000020004" pitchFamily="34" charset="-127"/>
                    </a:endParaRPr>
                  </a:p>
                </p:txBody>
              </p:sp>
            </p:grp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C4C116C4-9CCE-0116-9DD6-86D78139A97D}"/>
                    </a:ext>
                  </a:extLst>
                </p:cNvPr>
                <p:cNvGrpSpPr/>
                <p:nvPr/>
              </p:nvGrpSpPr>
              <p:grpSpPr>
                <a:xfrm>
                  <a:off x="977464" y="5004869"/>
                  <a:ext cx="10603240" cy="983965"/>
                  <a:chOff x="977464" y="3862464"/>
                  <a:chExt cx="10603240" cy="983965"/>
                </a:xfrm>
              </p:grpSpPr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33A185C6-C7F9-1130-04CD-73DDC7C1E686}"/>
                      </a:ext>
                    </a:extLst>
                  </p:cNvPr>
                  <p:cNvSpPr/>
                  <p:nvPr/>
                </p:nvSpPr>
                <p:spPr>
                  <a:xfrm>
                    <a:off x="8097520" y="4589668"/>
                    <a:ext cx="2976880" cy="239903"/>
                  </a:xfrm>
                  <a:prstGeom prst="rect">
                    <a:avLst/>
                  </a:prstGeom>
                  <a:solidFill>
                    <a:srgbClr val="CCCD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grpSp>
                <p:nvGrpSpPr>
                  <p:cNvPr id="14" name="그룹 13">
                    <a:extLst>
                      <a:ext uri="{FF2B5EF4-FFF2-40B4-BE49-F238E27FC236}">
                        <a16:creationId xmlns:a16="http://schemas.microsoft.com/office/drawing/2014/main" id="{3FD3520C-52EF-1539-27BF-F6F6744B35AE}"/>
                      </a:ext>
                    </a:extLst>
                  </p:cNvPr>
                  <p:cNvGrpSpPr/>
                  <p:nvPr/>
                </p:nvGrpSpPr>
                <p:grpSpPr>
                  <a:xfrm>
                    <a:off x="977464" y="3862464"/>
                    <a:ext cx="10603240" cy="983965"/>
                    <a:chOff x="977463" y="5001407"/>
                    <a:chExt cx="10603240" cy="983965"/>
                  </a:xfrm>
                </p:grpSpPr>
                <p:cxnSp>
                  <p:nvCxnSpPr>
                    <p:cNvPr id="6" name="직선 연결선[R] 5">
                      <a:extLst>
                        <a:ext uri="{FF2B5EF4-FFF2-40B4-BE49-F238E27FC236}">
                          <a16:creationId xmlns:a16="http://schemas.microsoft.com/office/drawing/2014/main" id="{2E2FD9ED-E432-8D47-3143-1ADEAD5AF49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77463" y="5812221"/>
                      <a:ext cx="92491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직선 연결선[R] 6">
                      <a:extLst>
                        <a:ext uri="{FF2B5EF4-FFF2-40B4-BE49-F238E27FC236}">
                          <a16:creationId xmlns:a16="http://schemas.microsoft.com/office/drawing/2014/main" id="{E8FACA29-F2FA-82B9-3968-6782DD4840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77463" y="5134303"/>
                      <a:ext cx="1008992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277772E9-57DF-BAFF-D5FE-A96C2D360B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46596" y="5001407"/>
                      <a:ext cx="4134106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1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공정과</a:t>
                      </a:r>
                      <a:r>
                        <a:rPr kumimoji="1" lang="ko-KR" altLang="en-US" sz="1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무관</a:t>
                      </a:r>
                      <a:endParaRPr kumimoji="1" lang="ko-Kore-KR" altLang="en-US" sz="13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CCC4560A-502E-1016-4BFF-132767D7D5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41324" y="5692984"/>
                      <a:ext cx="4139379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1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공정과</a:t>
                      </a:r>
                      <a:r>
                        <a:rPr kumimoji="1" lang="ko-KR" altLang="en-US" sz="1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무관</a:t>
                      </a:r>
                      <a:endParaRPr kumimoji="1" lang="ko-Kore-KR" altLang="en-US" sz="13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p:txBody>
                </p: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63E365B0-BEB6-AE67-A55A-2CE805B8DE9B}"/>
                    </a:ext>
                  </a:extLst>
                </p:cNvPr>
                <p:cNvGrpSpPr/>
                <p:nvPr/>
              </p:nvGrpSpPr>
              <p:grpSpPr>
                <a:xfrm>
                  <a:off x="4673600" y="814236"/>
                  <a:ext cx="6680200" cy="369332"/>
                  <a:chOff x="4673600" y="814236"/>
                  <a:chExt cx="6680200" cy="369332"/>
                </a:xfrm>
              </p:grpSpPr>
              <p:sp>
                <p:nvSpPr>
                  <p:cNvPr id="47" name="오른쪽 화살표[R] 46">
                    <a:extLst>
                      <a:ext uri="{FF2B5EF4-FFF2-40B4-BE49-F238E27FC236}">
                        <a16:creationId xmlns:a16="http://schemas.microsoft.com/office/drawing/2014/main" id="{723D4423-8DCF-9DAD-735E-D69F03D5E7FB}"/>
                      </a:ext>
                    </a:extLst>
                  </p:cNvPr>
                  <p:cNvSpPr/>
                  <p:nvPr/>
                </p:nvSpPr>
                <p:spPr>
                  <a:xfrm>
                    <a:off x="4673600" y="975360"/>
                    <a:ext cx="2113280" cy="71120"/>
                  </a:xfrm>
                  <a:prstGeom prst="rightArrow">
                    <a:avLst/>
                  </a:prstGeom>
                  <a:solidFill>
                    <a:schemeClr val="tx1"/>
                  </a:solidFill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22E4F05-6DD2-76C9-F0A3-7FBA4E1E4B3D}"/>
                      </a:ext>
                    </a:extLst>
                  </p:cNvPr>
                  <p:cNvSpPr txBox="1"/>
                  <p:nvPr/>
                </p:nvSpPr>
                <p:spPr>
                  <a:xfrm>
                    <a:off x="6827519" y="814236"/>
                    <a:ext cx="452628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ore-KR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1</a:t>
                    </a:r>
                    <a:r>
                      <a:rPr kumimoji="1" lang="en-US" altLang="ko-KR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,031,394</a:t>
                    </a:r>
                    <a:r>
                      <a:rPr kumimoji="1" lang="ko-KR" altLang="en-US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 </a:t>
                    </a:r>
                    <a:r>
                      <a:rPr kumimoji="1" lang="en-US" altLang="ko-KR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row</a:t>
                    </a:r>
                    <a:r>
                      <a:rPr kumimoji="1" lang="en-US" altLang="ko-KR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(2016</a:t>
                    </a:r>
                    <a:r>
                      <a:rPr kumimoji="1" lang="ko-KR" altLang="en-US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년 이전 데이터 </a:t>
                    </a:r>
                    <a:r>
                      <a:rPr kumimoji="1" lang="en-US" altLang="ko-KR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Drop)</a:t>
                    </a:r>
                    <a:endParaRPr kumimoji="1" lang="ko-Kore-KR" altLang="en-US" b="1" dirty="0">
                      <a:latin typeface="Malgun Gothic" panose="020B0503020000020004" pitchFamily="34" charset="-127"/>
                      <a:ea typeface="Malgun Gothic" panose="020B0503020000020004" pitchFamily="34" charset="-127"/>
                    </a:endParaRPr>
                  </a:p>
                </p:txBody>
              </p:sp>
            </p:grp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405AE5-AB34-24FE-E1C8-050034A608F6}"/>
                </a:ext>
              </a:extLst>
            </p:cNvPr>
            <p:cNvSpPr txBox="1"/>
            <p:nvPr/>
          </p:nvSpPr>
          <p:spPr>
            <a:xfrm>
              <a:off x="10028347" y="5939009"/>
              <a:ext cx="1544683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ko-KR" altLang="en-US" sz="105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납기 </a:t>
              </a:r>
              <a:r>
                <a:rPr kumimoji="1" lang="ko-KR" altLang="en-US" sz="105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미지연</a:t>
              </a:r>
              <a:r>
                <a:rPr kumimoji="1" lang="en-US" altLang="ko-KR" sz="105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(</a:t>
              </a:r>
              <a:r>
                <a:rPr kumimoji="1" lang="en-US" altLang="ko-Kore-KR" sz="105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0</a:t>
              </a:r>
              <a:r>
                <a:rPr kumimoji="1" lang="en-US" altLang="ko-KR" sz="105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):911164</a:t>
              </a:r>
            </a:p>
            <a:p>
              <a:r>
                <a:rPr kumimoji="1" lang="ko-KR" altLang="en-US" sz="105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납기 지연</a:t>
              </a:r>
              <a:r>
                <a:rPr kumimoji="1" lang="en-US" altLang="ko-KR" sz="105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(1):</a:t>
              </a:r>
              <a:r>
                <a:rPr kumimoji="1" lang="ko-KR" altLang="en-US" sz="105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05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120150</a:t>
              </a:r>
              <a:endParaRPr kumimoji="1" lang="ko-Kore-KR" altLang="en-US" sz="105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445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5796F62-6A1D-02B8-6BA8-180043951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474890"/>
              </p:ext>
            </p:extLst>
          </p:nvPr>
        </p:nvGraphicFramePr>
        <p:xfrm>
          <a:off x="276017" y="556552"/>
          <a:ext cx="4651583" cy="574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972">
                  <a:extLst>
                    <a:ext uri="{9D8B030D-6E8A-4147-A177-3AD203B41FA5}">
                      <a16:colId xmlns:a16="http://schemas.microsoft.com/office/drawing/2014/main" val="2238328497"/>
                    </a:ext>
                  </a:extLst>
                </a:gridCol>
                <a:gridCol w="609275">
                  <a:extLst>
                    <a:ext uri="{9D8B030D-6E8A-4147-A177-3AD203B41FA5}">
                      <a16:colId xmlns:a16="http://schemas.microsoft.com/office/drawing/2014/main" val="1096363076"/>
                    </a:ext>
                  </a:extLst>
                </a:gridCol>
                <a:gridCol w="1946462">
                  <a:extLst>
                    <a:ext uri="{9D8B030D-6E8A-4147-A177-3AD203B41FA5}">
                      <a16:colId xmlns:a16="http://schemas.microsoft.com/office/drawing/2014/main" val="349418194"/>
                    </a:ext>
                  </a:extLst>
                </a:gridCol>
                <a:gridCol w="1261874">
                  <a:extLst>
                    <a:ext uri="{9D8B030D-6E8A-4147-A177-3AD203B41FA5}">
                      <a16:colId xmlns:a16="http://schemas.microsoft.com/office/drawing/2014/main" val="1871451979"/>
                    </a:ext>
                  </a:extLst>
                </a:gridCol>
              </a:tblGrid>
              <a:tr h="453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변수명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확인결과 및 정제방안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59478"/>
                  </a:ext>
                </a:extLst>
              </a:tr>
              <a:tr h="300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 err="1"/>
                        <a:t>날짜형</a:t>
                      </a:r>
                      <a:endParaRPr lang="ko-KR" altLang="en-US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받은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528062"/>
                  </a:ext>
                </a:extLst>
              </a:tr>
              <a:tr h="453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출하 완료 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trike="noStrike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제품 출하 정상</a:t>
                      </a:r>
                      <a:r>
                        <a:rPr lang="en-US" altLang="ko-KR" sz="800" strike="noStrike" dirty="0"/>
                        <a:t>(</a:t>
                      </a:r>
                      <a:r>
                        <a:rPr lang="ko-KR" altLang="en-US" sz="800" strike="noStrike" dirty="0"/>
                        <a:t>납기</a:t>
                      </a:r>
                      <a:r>
                        <a:rPr lang="en-US" altLang="ko-KR" sz="800" strike="noStrike" dirty="0"/>
                        <a:t>)</a:t>
                      </a:r>
                      <a:r>
                        <a:rPr lang="ko-KR" altLang="en-US" sz="800" strike="noStrike" dirty="0"/>
                        <a:t>완료 여부 </a:t>
                      </a:r>
                      <a:r>
                        <a:rPr lang="en-US" altLang="ko-KR" sz="800" strike="noStrike" dirty="0"/>
                        <a:t>(Y/N)</a:t>
                      </a:r>
                      <a:endParaRPr lang="ko-KR" altLang="en-US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913218"/>
                  </a:ext>
                </a:extLst>
              </a:tr>
              <a:tr h="409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사업장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받은 사업장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609837"/>
                  </a:ext>
                </a:extLst>
              </a:tr>
              <a:tr h="409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거래처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trike="noStrike" dirty="0"/>
                        <a:t>ID</a:t>
                      </a:r>
                      <a:endParaRPr lang="ko-KR" altLang="en-US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거래처 코드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81492"/>
                  </a:ext>
                </a:extLst>
              </a:tr>
              <a:tr h="453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품목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trike="noStrike" dirty="0"/>
                        <a:t>ID</a:t>
                      </a:r>
                      <a:endParaRPr lang="ko-KR" altLang="en-US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품목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55548"/>
                  </a:ext>
                </a:extLst>
              </a:tr>
              <a:tr h="453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일련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trike="noStrike" dirty="0"/>
                        <a:t>ID</a:t>
                      </a:r>
                      <a:endParaRPr lang="ko-KR" altLang="en-US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일련 번호</a:t>
                      </a:r>
                      <a:endParaRPr lang="en-US" altLang="ko-KR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428496"/>
                  </a:ext>
                </a:extLst>
              </a:tr>
              <a:tr h="300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출고 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출고 수량 </a:t>
                      </a:r>
                      <a:r>
                        <a:rPr lang="en-US" altLang="ko-KR" sz="800" strike="noStrike" dirty="0"/>
                        <a:t>(</a:t>
                      </a:r>
                      <a:r>
                        <a:rPr lang="ko-KR" altLang="en-US" sz="800" strike="noStrike" dirty="0"/>
                        <a:t>단위 </a:t>
                      </a:r>
                      <a:r>
                        <a:rPr lang="en-US" altLang="ko-KR" sz="800" strike="noStrike" dirty="0"/>
                        <a:t>: </a:t>
                      </a:r>
                      <a:r>
                        <a:rPr lang="ko-KR" altLang="en-US" sz="800" strike="noStrike" dirty="0"/>
                        <a:t>개수</a:t>
                      </a:r>
                      <a:r>
                        <a:rPr lang="en-US" altLang="ko-KR" sz="800" strike="noStrik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767859"/>
                  </a:ext>
                </a:extLst>
              </a:tr>
              <a:tr h="300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수량 </a:t>
                      </a:r>
                      <a:r>
                        <a:rPr lang="en-US" altLang="ko-KR" sz="800" strike="noStrike" dirty="0"/>
                        <a:t>(</a:t>
                      </a:r>
                      <a:r>
                        <a:rPr lang="ko-KR" altLang="en-US" sz="800" strike="noStrike" dirty="0"/>
                        <a:t>단위 </a:t>
                      </a:r>
                      <a:r>
                        <a:rPr lang="en-US" altLang="ko-KR" sz="800" strike="noStrike" dirty="0"/>
                        <a:t>: </a:t>
                      </a:r>
                      <a:r>
                        <a:rPr lang="ko-KR" altLang="en-US" sz="800" strike="noStrike" dirty="0"/>
                        <a:t>개수</a:t>
                      </a:r>
                      <a:r>
                        <a:rPr lang="en-US" altLang="ko-KR" sz="800" strike="noStrik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510522"/>
                  </a:ext>
                </a:extLst>
              </a:tr>
              <a:tr h="300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단가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제품 수주 단가</a:t>
                      </a:r>
                      <a:r>
                        <a:rPr lang="en-US" altLang="ko-KR" sz="800" strike="noStrike" dirty="0"/>
                        <a:t>(</a:t>
                      </a:r>
                      <a:r>
                        <a:rPr lang="ko-KR" altLang="en-US" sz="800" strike="noStrike" dirty="0"/>
                        <a:t>원</a:t>
                      </a:r>
                      <a:r>
                        <a:rPr lang="en-US" altLang="ko-KR" sz="800" strike="noStrik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02713"/>
                  </a:ext>
                </a:extLst>
              </a:tr>
              <a:tr h="300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제품 총 수주 금액</a:t>
                      </a:r>
                      <a:r>
                        <a:rPr lang="en-US" altLang="ko-KR" sz="800" strike="noStrike" dirty="0"/>
                        <a:t>(</a:t>
                      </a:r>
                      <a:r>
                        <a:rPr lang="ko-KR" altLang="en-US" sz="800" strike="noStrike" dirty="0"/>
                        <a:t>원</a:t>
                      </a:r>
                      <a:r>
                        <a:rPr lang="en-US" altLang="ko-KR" sz="800" strike="noStrik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26788"/>
                  </a:ext>
                </a:extLst>
              </a:tr>
              <a:tr h="409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부가세 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부가세 </a:t>
                      </a:r>
                      <a:endParaRPr lang="en-US" altLang="ko-KR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183043"/>
                  </a:ext>
                </a:extLst>
              </a:tr>
              <a:tr h="300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납기일자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 err="1"/>
                        <a:t>날짜형</a:t>
                      </a:r>
                      <a:endParaRPr lang="ko-KR" altLang="en-US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납기를 완료한 일자</a:t>
                      </a:r>
                      <a:endParaRPr lang="en-US" altLang="ko-KR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 err="1"/>
                        <a:t>결측치</a:t>
                      </a:r>
                      <a:r>
                        <a:rPr lang="ko-KR" altLang="en-US" sz="800" strike="noStrike" dirty="0"/>
                        <a:t> </a:t>
                      </a:r>
                      <a:r>
                        <a:rPr lang="en-US" altLang="ko-KR" sz="800" strike="noStrike" dirty="0"/>
                        <a:t>1</a:t>
                      </a:r>
                      <a:r>
                        <a:rPr lang="ko-KR" altLang="en-US" sz="800" strike="noStrike" dirty="0"/>
                        <a:t>개</a:t>
                      </a:r>
                      <a:endParaRPr lang="en-US" altLang="ko-KR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606085"/>
                  </a:ext>
                </a:extLst>
              </a:tr>
              <a:tr h="300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부서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/>
                        <a:t>수주 받은 부서 </a:t>
                      </a:r>
                      <a:endParaRPr lang="en-US" altLang="ko-KR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trike="noStrike" dirty="0" err="1"/>
                        <a:t>결측치</a:t>
                      </a:r>
                      <a:r>
                        <a:rPr lang="ko-KR" altLang="en-US" sz="800" strike="noStrike" dirty="0"/>
                        <a:t> </a:t>
                      </a:r>
                      <a:r>
                        <a:rPr lang="en-US" altLang="ko-KR" sz="800" strike="noStrike" dirty="0"/>
                        <a:t>75472</a:t>
                      </a:r>
                      <a:r>
                        <a:rPr lang="ko-KR" altLang="en-US" sz="800" strike="noStrike" dirty="0"/>
                        <a:t>개</a:t>
                      </a:r>
                      <a:endParaRPr lang="en-US" altLang="ko-KR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322242"/>
                  </a:ext>
                </a:extLst>
              </a:tr>
              <a:tr h="300503">
                <a:tc>
                  <a:txBody>
                    <a:bodyPr/>
                    <a:lstStyle/>
                    <a:p>
                      <a:pPr algn="ctr" latinLnBrk="1"/>
                      <a:endParaRPr lang="ko-KR" altLang="en-US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892924"/>
                  </a:ext>
                </a:extLst>
              </a:tr>
              <a:tr h="300503">
                <a:tc>
                  <a:txBody>
                    <a:bodyPr/>
                    <a:lstStyle/>
                    <a:p>
                      <a:pPr algn="ctr" latinLnBrk="1"/>
                      <a:endParaRPr lang="ko-KR" altLang="en-US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93719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D0A558C-302C-4BD8-308A-BE45318501D6}"/>
              </a:ext>
            </a:extLst>
          </p:cNvPr>
          <p:cNvSpPr txBox="1"/>
          <p:nvPr/>
        </p:nvSpPr>
        <p:spPr>
          <a:xfrm>
            <a:off x="5547360" y="556552"/>
            <a:ext cx="51612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이전 자료 </a:t>
            </a:r>
            <a:r>
              <a:rPr kumimoji="1" lang="en-US" altLang="ko-KR" dirty="0"/>
              <a:t>Drop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dirty="0"/>
              <a:t>cooking</a:t>
            </a:r>
            <a:r>
              <a:rPr kumimoji="1" lang="ko-KR" altLang="en-US" dirty="0"/>
              <a:t> 데이터가 </a:t>
            </a:r>
            <a:r>
              <a:rPr kumimoji="1" lang="en-US" altLang="ko-KR" dirty="0"/>
              <a:t>2016</a:t>
            </a:r>
            <a:r>
              <a:rPr kumimoji="1" lang="ko-KR" altLang="en-US" dirty="0"/>
              <a:t>년 이후부터 존재하기 때문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수주부서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부가세 금액 </a:t>
            </a:r>
            <a:r>
              <a:rPr kumimoji="1" lang="en-US" altLang="ko-KR" dirty="0"/>
              <a:t>Drop</a:t>
            </a:r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납기일자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수주일자</a:t>
            </a:r>
            <a:r>
              <a:rPr kumimoji="1"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거래처 코드</a:t>
            </a:r>
            <a:r>
              <a:rPr kumimoji="1"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수주부서</a:t>
            </a:r>
            <a:r>
              <a:rPr kumimoji="1"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cooking</a:t>
            </a:r>
            <a:r>
              <a:rPr kumimoji="1"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생산일자와 비교해서 처리</a:t>
            </a:r>
            <a:r>
              <a:rPr kumimoji="1"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수주일자</a:t>
            </a:r>
            <a:r>
              <a:rPr kumimoji="1"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거래처 코드</a:t>
            </a:r>
            <a:r>
              <a:rPr kumimoji="1"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수주부서가 같으면 납기 일이 </a:t>
            </a:r>
            <a:r>
              <a:rPr kumimoji="1" lang="ko-KR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같을거라는</a:t>
            </a:r>
            <a:r>
              <a:rPr kumimoji="1"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판단하에</a:t>
            </a:r>
            <a:r>
              <a:rPr kumimoji="1"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진행</a:t>
            </a:r>
            <a:endParaRPr kumimoji="1"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buFont typeface="Symbol" pitchFamily="2" charset="2"/>
              <a:buChar char="Þ"/>
            </a:pPr>
            <a:endParaRPr kumimoji="1"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파생변수</a:t>
            </a:r>
            <a:r>
              <a:rPr kumimoji="1"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수주수량 </a:t>
            </a:r>
            <a:r>
              <a:rPr kumimoji="1"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출고수량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164154-2CFE-5208-A8C2-58D2CAA8F362}"/>
              </a:ext>
            </a:extLst>
          </p:cNvPr>
          <p:cNvSpPr/>
          <p:nvPr/>
        </p:nvSpPr>
        <p:spPr>
          <a:xfrm>
            <a:off x="10231120" y="6301448"/>
            <a:ext cx="1960880" cy="5565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580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2A4ACA1-787A-1E0B-16C3-DEF26B621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561401"/>
              </p:ext>
            </p:extLst>
          </p:nvPr>
        </p:nvGraphicFramePr>
        <p:xfrm>
          <a:off x="941878" y="1563457"/>
          <a:ext cx="9626600" cy="45962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350063668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776924023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209373294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384594634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85992876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66208226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163784507"/>
                    </a:ext>
                  </a:extLst>
                </a:gridCol>
              </a:tblGrid>
              <a:tr h="2829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항목명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의미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유형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이상치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결측치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확인결과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정제방안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7334486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수주일자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수주 받은 일자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등간척도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1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9619464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출하 완료 여부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제품 출하 정상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납기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r>
                        <a:rPr lang="ko-KR" altLang="en-US" sz="800" u="none" strike="noStrike">
                          <a:effectLst/>
                        </a:rPr>
                        <a:t>완료 여부 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en" sz="800" u="none" strike="noStrike">
                          <a:effectLst/>
                        </a:rPr>
                        <a:t>Y/N)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명목척도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8300746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수주 사업장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수주 받은 사업장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명목척도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585073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거래처 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거래처 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명목척도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2646070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수주 품목 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수주 품목 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명목척도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2800110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수주 일련 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 dirty="0">
                          <a:effectLst/>
                        </a:rPr>
                        <a:t>수주 일련 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명목척도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15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9571984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출고 수량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출고 수량 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단위 </a:t>
                      </a:r>
                      <a:r>
                        <a:rPr lang="en-US" altLang="ko-KR" sz="800" u="none" strike="noStrike">
                          <a:effectLst/>
                        </a:rPr>
                        <a:t>: </a:t>
                      </a:r>
                      <a:r>
                        <a:rPr lang="ko-KR" altLang="en-US" sz="800" u="none" strike="noStrike">
                          <a:effectLst/>
                        </a:rPr>
                        <a:t>개수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비율척도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134535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2533120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수주 수량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수주 수량 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단위 </a:t>
                      </a:r>
                      <a:r>
                        <a:rPr lang="en-US" altLang="ko-KR" sz="800" u="none" strike="noStrike">
                          <a:effectLst/>
                        </a:rPr>
                        <a:t>: </a:t>
                      </a:r>
                      <a:r>
                        <a:rPr lang="ko-KR" altLang="en-US" sz="800" u="none" strike="noStrike">
                          <a:effectLst/>
                        </a:rPr>
                        <a:t>개수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비율척도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13451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0883473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수주 단가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제품 수주 단가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원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비율척도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3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2665494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수주 금액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제품 총 수주 금액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원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비율척도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113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7685365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부가세 금액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부가세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비율척도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26333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7877948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납기일자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납기를 완료한 일자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등간척도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1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발생원인파악안됨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8778085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생산시간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생산 시간 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분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비율척도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데이터추출시 병합오류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896150"/>
                  </a:ext>
                </a:extLst>
              </a:tr>
              <a:tr h="2829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수주부서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수주 부서 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800" u="none" strike="noStrike">
                          <a:effectLst/>
                        </a:rPr>
                        <a:t>명목척도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-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800" u="none" strike="noStrike">
                          <a:effectLst/>
                        </a:rPr>
                        <a:t>75472</a:t>
                      </a:r>
                      <a:endParaRPr lang="en-US" altLang="ko-Kore-KR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발생원인파악안됨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데이터재추출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5458963"/>
                  </a:ext>
                </a:extLst>
              </a:tr>
              <a:tr h="352743"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r>
                        <a:rPr lang="ko-KR" altLang="en-US" sz="800" u="none" strike="noStrike">
                          <a:effectLst/>
                        </a:rPr>
                        <a:t>인값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마이너스값 다수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68673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E5F048-C93F-65AE-09B4-08654AD57363}"/>
              </a:ext>
            </a:extLst>
          </p:cNvPr>
          <p:cNvSpPr txBox="1"/>
          <p:nvPr/>
        </p:nvSpPr>
        <p:spPr>
          <a:xfrm>
            <a:off x="941878" y="91258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제품</a:t>
            </a:r>
            <a:r>
              <a:rPr kumimoji="1" lang="ko-KR" altLang="en-US" dirty="0"/>
              <a:t> 수주 데이터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92966" y="101916"/>
            <a:ext cx="260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 </a:t>
            </a:r>
            <a:r>
              <a:rPr lang="ko-KR" altLang="en-US" sz="2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 정제 방안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BFA5463-7347-679A-7C1F-B22209E8BF88}"/>
              </a:ext>
            </a:extLst>
          </p:cNvPr>
          <p:cNvGrpSpPr/>
          <p:nvPr/>
        </p:nvGrpSpPr>
        <p:grpSpPr>
          <a:xfrm>
            <a:off x="0" y="0"/>
            <a:ext cx="12192000" cy="581289"/>
            <a:chOff x="0" y="0"/>
            <a:chExt cx="12192000" cy="58128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2D33435-A4B3-FC4F-7011-655B6EDF20E9}"/>
                </a:ext>
              </a:extLst>
            </p:cNvPr>
            <p:cNvSpPr/>
            <p:nvPr/>
          </p:nvSpPr>
          <p:spPr>
            <a:xfrm>
              <a:off x="0" y="0"/>
              <a:ext cx="12192000" cy="581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5D6A19-9F64-70A2-EB95-118370926551}"/>
                </a:ext>
              </a:extLst>
            </p:cNvPr>
            <p:cNvSpPr txBox="1"/>
            <p:nvPr/>
          </p:nvSpPr>
          <p:spPr>
            <a:xfrm>
              <a:off x="0" y="29034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 </a:t>
              </a:r>
              <a:r>
                <a:rPr lang="ko-KR" altLang="en-US" sz="2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 정제 방안</a:t>
              </a:r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D03AF5D-0B03-EDC6-BF51-AE695071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16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040294" y="6643249"/>
            <a:ext cx="2142653" cy="204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0" y="29034"/>
            <a:ext cx="3095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 정제 방안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929" y="823492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■ 제품 생산 데이터 </a:t>
            </a:r>
            <a:r>
              <a:rPr lang="en-US" altLang="ko-KR" b="1" dirty="0"/>
              <a:t>(Cooking Data / 24,069 row) </a:t>
            </a:r>
            <a:endParaRPr lang="ko-KR" altLang="en-US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CE0BD5F-0695-8D51-5530-38D3AD465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4223"/>
              </p:ext>
            </p:extLst>
          </p:nvPr>
        </p:nvGraphicFramePr>
        <p:xfrm>
          <a:off x="621928" y="1192824"/>
          <a:ext cx="10948142" cy="5223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192">
                  <a:extLst>
                    <a:ext uri="{9D8B030D-6E8A-4147-A177-3AD203B41FA5}">
                      <a16:colId xmlns:a16="http://schemas.microsoft.com/office/drawing/2014/main" val="696013949"/>
                    </a:ext>
                  </a:extLst>
                </a:gridCol>
                <a:gridCol w="1379967">
                  <a:extLst>
                    <a:ext uri="{9D8B030D-6E8A-4147-A177-3AD203B41FA5}">
                      <a16:colId xmlns:a16="http://schemas.microsoft.com/office/drawing/2014/main" val="595640280"/>
                    </a:ext>
                  </a:extLst>
                </a:gridCol>
                <a:gridCol w="3979216">
                  <a:extLst>
                    <a:ext uri="{9D8B030D-6E8A-4147-A177-3AD203B41FA5}">
                      <a16:colId xmlns:a16="http://schemas.microsoft.com/office/drawing/2014/main" val="2416264503"/>
                    </a:ext>
                  </a:extLst>
                </a:gridCol>
                <a:gridCol w="4149767">
                  <a:extLst>
                    <a:ext uri="{9D8B030D-6E8A-4147-A177-3AD203B41FA5}">
                      <a16:colId xmlns:a16="http://schemas.microsoft.com/office/drawing/2014/main" val="2573763108"/>
                    </a:ext>
                  </a:extLst>
                </a:gridCol>
              </a:tblGrid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변수명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데이터 타입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trike="noStrike" dirty="0"/>
                        <a:t>확인결과 및 정제방안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007356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순번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trike="noStrike"/>
                        <a:t>ID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생산 번호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667853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생산라인코드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trike="noStrike" dirty="0"/>
                        <a:t>ID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생산라인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112081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생산라인명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범주형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생산 라인 구분 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96673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생산일자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날짜형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생산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412142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품목코드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trike="noStrike"/>
                        <a:t>ID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고유 품목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 err="1"/>
                        <a:t>결측치</a:t>
                      </a:r>
                      <a:r>
                        <a:rPr lang="ko-KR" altLang="en-US" sz="1400" strike="noStrike" dirty="0"/>
                        <a:t> </a:t>
                      </a:r>
                      <a:r>
                        <a:rPr lang="en-US" altLang="ko-KR" sz="1400" strike="noStrike" dirty="0"/>
                        <a:t>38</a:t>
                      </a:r>
                      <a:r>
                        <a:rPr lang="ko-KR" altLang="en-US" sz="1400" strike="noStrike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519985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품목명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품목명</a:t>
                      </a:r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 err="1"/>
                        <a:t>결측치</a:t>
                      </a:r>
                      <a:r>
                        <a:rPr lang="ko-KR" altLang="en-US" sz="1400" strike="noStrike" dirty="0"/>
                        <a:t> </a:t>
                      </a:r>
                      <a:r>
                        <a:rPr lang="en-US" altLang="ko-KR" sz="1400" strike="noStrike" dirty="0"/>
                        <a:t>57</a:t>
                      </a:r>
                      <a:r>
                        <a:rPr lang="ko-KR" altLang="en-US" sz="1400" strike="noStrike" dirty="0"/>
                        <a:t>개</a:t>
                      </a:r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566771"/>
                  </a:ext>
                </a:extLst>
              </a:tr>
              <a:tr h="327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작업장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trike="noStrike" dirty="0"/>
                        <a:t>ID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작업장 코드</a:t>
                      </a:r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844884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 err="1"/>
                        <a:t>충전실</a:t>
                      </a:r>
                      <a:r>
                        <a:rPr lang="ko-KR" altLang="en-US" sz="1400" strike="noStrike" dirty="0"/>
                        <a:t> 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연속형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재료 충전실 온도 </a:t>
                      </a:r>
                      <a:r>
                        <a:rPr lang="en-US" altLang="ko-KR" sz="1400" strike="noStrike"/>
                        <a:t>(</a:t>
                      </a:r>
                      <a:r>
                        <a:rPr lang="en-US" altLang="ko-KR" sz="1400" strike="noStrike" baseline="30000"/>
                        <a:t>o</a:t>
                      </a:r>
                      <a:r>
                        <a:rPr lang="en-US" altLang="ko-KR" sz="1400" strike="noStrike" baseline="0"/>
                        <a:t>C</a:t>
                      </a:r>
                      <a:r>
                        <a:rPr lang="en-US" altLang="ko-KR" sz="1400" strike="noStrike"/>
                        <a:t>)</a:t>
                      </a:r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503081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실링 온도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연속형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실링 작업 온도 </a:t>
                      </a:r>
                      <a:r>
                        <a:rPr lang="en-US" altLang="ko-KR" sz="1400" strike="noStrike"/>
                        <a:t>(</a:t>
                      </a:r>
                      <a:r>
                        <a:rPr lang="en-US" altLang="ko-KR" sz="1400" strike="noStrike" baseline="30000"/>
                        <a:t>o</a:t>
                      </a:r>
                      <a:r>
                        <a:rPr lang="en-US" altLang="ko-KR" sz="1400" strike="noStrike" baseline="0"/>
                        <a:t>C</a:t>
                      </a:r>
                      <a:r>
                        <a:rPr lang="en-US" altLang="ko-KR" sz="1400" strike="noStrike"/>
                        <a:t>)</a:t>
                      </a:r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 err="1"/>
                        <a:t>결측치</a:t>
                      </a:r>
                      <a:r>
                        <a:rPr lang="ko-KR" altLang="en-US" sz="1400" strike="noStrike" dirty="0"/>
                        <a:t> </a:t>
                      </a:r>
                      <a:r>
                        <a:rPr lang="en-US" altLang="ko-KR" sz="1400" strike="noStrike" dirty="0"/>
                        <a:t>28</a:t>
                      </a:r>
                      <a:r>
                        <a:rPr lang="ko-KR" altLang="en-US" sz="1400" strike="noStrike" dirty="0"/>
                        <a:t>개</a:t>
                      </a:r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103057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쿠킹 온도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연속형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쿠킹 작업 온도 </a:t>
                      </a:r>
                      <a:r>
                        <a:rPr lang="en-US" altLang="ko-KR" sz="1400" strike="noStrike"/>
                        <a:t>(</a:t>
                      </a:r>
                      <a:r>
                        <a:rPr lang="en-US" altLang="ko-KR" sz="1400" strike="noStrike" baseline="30000"/>
                        <a:t>o</a:t>
                      </a:r>
                      <a:r>
                        <a:rPr lang="en-US" altLang="ko-KR" sz="1400" strike="noStrike" baseline="0"/>
                        <a:t>C</a:t>
                      </a:r>
                      <a:r>
                        <a:rPr lang="en-US" altLang="ko-KR" sz="1400" strike="noStrike"/>
                        <a:t>)</a:t>
                      </a:r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trike="noStrike" dirty="0" err="1"/>
                        <a:t>결측치</a:t>
                      </a:r>
                      <a:r>
                        <a:rPr lang="ko-KR" altLang="en-US" sz="1400" strike="noStrike" dirty="0"/>
                        <a:t> </a:t>
                      </a:r>
                      <a:r>
                        <a:rPr lang="en-US" altLang="ko-KR" sz="1400" strike="noStrike" dirty="0"/>
                        <a:t>28</a:t>
                      </a:r>
                      <a:r>
                        <a:rPr lang="ko-KR" altLang="en-US" sz="1400" strike="noStrike" dirty="0"/>
                        <a:t>개</a:t>
                      </a:r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04439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쿠킹 스팀 압력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연속형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trike="noStrike" dirty="0"/>
                        <a:t>쿠킹 스팀 압력 </a:t>
                      </a:r>
                      <a:r>
                        <a:rPr lang="en-US" altLang="ko-KR" sz="1400" strike="noStrike" dirty="0"/>
                        <a:t>kg/㎠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936538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실링 압력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연속형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trike="noStrike"/>
                        <a:t>제품 실링 압력 </a:t>
                      </a:r>
                      <a:r>
                        <a:rPr lang="en-US" altLang="ko-KR" sz="1400" strike="noStrike"/>
                        <a:t>kg/㎠</a:t>
                      </a:r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889946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생산시간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/>
                        <a:t>연속형</a:t>
                      </a:r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생산 시간 </a:t>
                      </a:r>
                      <a:r>
                        <a:rPr lang="en-US" altLang="ko-KR" sz="1400" strike="noStrike" dirty="0"/>
                        <a:t>(</a:t>
                      </a:r>
                      <a:r>
                        <a:rPr lang="ko-KR" altLang="en-US" sz="1400" strike="noStrike" dirty="0"/>
                        <a:t>분</a:t>
                      </a:r>
                      <a:r>
                        <a:rPr lang="en-US" altLang="ko-KR" sz="1400" strike="noStrik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 err="1"/>
                        <a:t>결측치</a:t>
                      </a:r>
                      <a:r>
                        <a:rPr lang="ko-KR" altLang="en-US" sz="1400" strike="noStrike" dirty="0"/>
                        <a:t> </a:t>
                      </a:r>
                      <a:r>
                        <a:rPr lang="en-US" altLang="ko-KR" sz="1400" strike="noStrike" dirty="0"/>
                        <a:t>1074</a:t>
                      </a:r>
                      <a:r>
                        <a:rPr lang="ko-KR" altLang="en-US" sz="1400" strike="noStrike" dirty="0"/>
                        <a:t>개</a:t>
                      </a:r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32998"/>
                  </a:ext>
                </a:extLst>
              </a:tr>
              <a:tr h="34968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417595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9085DA6-B03F-AA95-F246-056BAC07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37607E-C449-CD16-7A8F-1B94226DAB21}"/>
              </a:ext>
            </a:extLst>
          </p:cNvPr>
          <p:cNvGrpSpPr/>
          <p:nvPr/>
        </p:nvGrpSpPr>
        <p:grpSpPr>
          <a:xfrm>
            <a:off x="0" y="2960492"/>
            <a:ext cx="11577550" cy="3423833"/>
            <a:chOff x="0" y="2960492"/>
            <a:chExt cx="11577550" cy="342383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4CFAF8F-F774-57BA-24DC-F2B9DD29FD6C}"/>
                </a:ext>
              </a:extLst>
            </p:cNvPr>
            <p:cNvGrpSpPr/>
            <p:nvPr/>
          </p:nvGrpSpPr>
          <p:grpSpPr>
            <a:xfrm>
              <a:off x="0" y="6076548"/>
              <a:ext cx="11562591" cy="307777"/>
              <a:chOff x="0" y="6076548"/>
              <a:chExt cx="11562591" cy="30777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0618E2D-3A9A-3016-235C-A93BA8716B1E}"/>
                  </a:ext>
                </a:extLst>
              </p:cNvPr>
              <p:cNvGrpSpPr/>
              <p:nvPr/>
            </p:nvGrpSpPr>
            <p:grpSpPr>
              <a:xfrm>
                <a:off x="0" y="6076548"/>
                <a:ext cx="7433846" cy="307777"/>
                <a:chOff x="0" y="6076548"/>
                <a:chExt cx="7433846" cy="307777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F4CAC83-95BE-800D-9EC3-BBB7FEEC630B}"/>
                    </a:ext>
                  </a:extLst>
                </p:cNvPr>
                <p:cNvSpPr txBox="1"/>
                <p:nvPr/>
              </p:nvSpPr>
              <p:spPr>
                <a:xfrm>
                  <a:off x="0" y="6076548"/>
                  <a:ext cx="26065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latinLnBrk="1"/>
                  <a:r>
                    <a:rPr lang="en-US" altLang="ko-KR" sz="1400" b="1" strike="noStrike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(</a:t>
                  </a:r>
                  <a:r>
                    <a:rPr lang="ko-KR" altLang="en-US" sz="1400" b="1" strike="noStrike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파생</a:t>
                  </a:r>
                  <a:r>
                    <a:rPr lang="en-US" altLang="ko-KR" sz="1400" b="1" strike="noStrike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)</a:t>
                  </a:r>
                  <a:r>
                    <a:rPr lang="ko-KR" altLang="en-US" sz="1400" strike="noStrike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불량여부</a:t>
                  </a:r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FB4252D-B67B-BD81-0260-90ECAA4160FF}"/>
                    </a:ext>
                  </a:extLst>
                </p:cNvPr>
                <p:cNvSpPr txBox="1"/>
                <p:nvPr/>
              </p:nvSpPr>
              <p:spPr>
                <a:xfrm>
                  <a:off x="2060028" y="6076548"/>
                  <a:ext cx="13873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ore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범주형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CCF38D-8276-DB66-8CD1-2374F28DFB94}"/>
                    </a:ext>
                  </a:extLst>
                </p:cNvPr>
                <p:cNvSpPr txBox="1"/>
                <p:nvPr/>
              </p:nvSpPr>
              <p:spPr>
                <a:xfrm>
                  <a:off x="3447396" y="6076548"/>
                  <a:ext cx="39864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+</a:t>
                  </a:r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Error </a:t>
                  </a:r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데이터</a:t>
                  </a:r>
                  <a:endParaRPr kumimoji="1" lang="ko-Kore-KR" altLang="en-US" sz="140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C462BD-7D07-36F5-EDF1-DF6843B7ED54}"/>
                  </a:ext>
                </a:extLst>
              </p:cNvPr>
              <p:cNvSpPr txBox="1"/>
              <p:nvPr/>
            </p:nvSpPr>
            <p:spPr>
              <a:xfrm>
                <a:off x="7441324" y="6076778"/>
                <a:ext cx="412126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sz="13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품목명</a:t>
                </a:r>
                <a:r>
                  <a:rPr kumimoji="1" lang="en-US" altLang="ko-Kore-KR" sz="13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,</a:t>
                </a:r>
                <a:r>
                  <a:rPr kumimoji="1" lang="ko-KR" altLang="en-US" sz="13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생산일자</a:t>
                </a:r>
                <a:r>
                  <a:rPr kumimoji="1" lang="en-US" altLang="ko-KR" sz="13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,</a:t>
                </a:r>
                <a:r>
                  <a:rPr kumimoji="1" lang="ko-KR" altLang="en-US" sz="13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순번 기준</a:t>
                </a:r>
                <a:endParaRPr kumimoji="1" lang="ko-Kore-KR" altLang="en-US" sz="13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156DBD5-1EFC-729A-4584-ACA37B98EF1F}"/>
                </a:ext>
              </a:extLst>
            </p:cNvPr>
            <p:cNvGrpSpPr/>
            <p:nvPr/>
          </p:nvGrpSpPr>
          <p:grpSpPr>
            <a:xfrm>
              <a:off x="7433846" y="2960492"/>
              <a:ext cx="4121266" cy="651776"/>
              <a:chOff x="7433846" y="2960492"/>
              <a:chExt cx="4121266" cy="651776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B988E0A-9807-7C9D-6CF8-CAFEC86D2310}"/>
                  </a:ext>
                </a:extLst>
              </p:cNvPr>
              <p:cNvGrpSpPr/>
              <p:nvPr/>
            </p:nvGrpSpPr>
            <p:grpSpPr>
              <a:xfrm>
                <a:off x="7441324" y="3304199"/>
                <a:ext cx="4113788" cy="308069"/>
                <a:chOff x="7441324" y="3304199"/>
                <a:chExt cx="4113788" cy="308069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E1B63B5D-E3D2-9979-9ED2-89D17B8A4666}"/>
                    </a:ext>
                  </a:extLst>
                </p:cNvPr>
                <p:cNvSpPr/>
                <p:nvPr/>
              </p:nvSpPr>
              <p:spPr>
                <a:xfrm>
                  <a:off x="7441324" y="3304199"/>
                  <a:ext cx="4113788" cy="308069"/>
                </a:xfrm>
                <a:prstGeom prst="rect">
                  <a:avLst/>
                </a:prstGeom>
                <a:solidFill>
                  <a:srgbClr val="E7E8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E94CE26-BC55-846B-B6BD-1E64F35F910E}"/>
                    </a:ext>
                  </a:extLst>
                </p:cNvPr>
                <p:cNvSpPr txBox="1"/>
                <p:nvPr/>
              </p:nvSpPr>
              <p:spPr>
                <a:xfrm>
                  <a:off x="7504993" y="3314504"/>
                  <a:ext cx="3986450" cy="292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30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확인이 불가하여 결측 데이터 삭제</a:t>
                  </a:r>
                  <a:endParaRPr kumimoji="1" lang="ko-Kore-KR" altLang="en-US" sz="130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2D32A36F-4BE7-744A-B7CC-9B27AF71BFF2}"/>
                  </a:ext>
                </a:extLst>
              </p:cNvPr>
              <p:cNvGrpSpPr/>
              <p:nvPr/>
            </p:nvGrpSpPr>
            <p:grpSpPr>
              <a:xfrm>
                <a:off x="7433846" y="2960492"/>
                <a:ext cx="4113788" cy="308069"/>
                <a:chOff x="7441324" y="3304199"/>
                <a:chExt cx="4113788" cy="308069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57A9AF61-EA0A-812D-C920-CBB1D6BA5EE7}"/>
                    </a:ext>
                  </a:extLst>
                </p:cNvPr>
                <p:cNvSpPr/>
                <p:nvPr/>
              </p:nvSpPr>
              <p:spPr>
                <a:xfrm>
                  <a:off x="7441324" y="3304199"/>
                  <a:ext cx="4113788" cy="308069"/>
                </a:xfrm>
                <a:prstGeom prst="rect">
                  <a:avLst/>
                </a:prstGeom>
                <a:solidFill>
                  <a:srgbClr val="CCCD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506825-21FF-2F10-412E-B77B20669486}"/>
                    </a:ext>
                  </a:extLst>
                </p:cNvPr>
                <p:cNvSpPr txBox="1"/>
                <p:nvPr/>
              </p:nvSpPr>
              <p:spPr>
                <a:xfrm>
                  <a:off x="7504993" y="3314504"/>
                  <a:ext cx="3986450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30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확인이 불가하여 결측 데이터 삭제</a:t>
                  </a:r>
                  <a:endParaRPr kumimoji="1" lang="ko-Kore-KR" altLang="en-US" sz="130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D686500-0CD5-6E7D-E877-597C3EEBE07A}"/>
                </a:ext>
              </a:extLst>
            </p:cNvPr>
            <p:cNvGrpSpPr/>
            <p:nvPr/>
          </p:nvGrpSpPr>
          <p:grpSpPr>
            <a:xfrm>
              <a:off x="7456283" y="5727596"/>
              <a:ext cx="4121267" cy="292388"/>
              <a:chOff x="7456283" y="5727596"/>
              <a:chExt cx="4121267" cy="292388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291073E-2FB2-84ED-92FA-5F7A5207D329}"/>
                  </a:ext>
                </a:extLst>
              </p:cNvPr>
              <p:cNvSpPr/>
              <p:nvPr/>
            </p:nvSpPr>
            <p:spPr>
              <a:xfrm>
                <a:off x="7691164" y="5750553"/>
                <a:ext cx="3614107" cy="263064"/>
              </a:xfrm>
              <a:prstGeom prst="rect">
                <a:avLst/>
              </a:prstGeom>
              <a:solidFill>
                <a:srgbClr val="CCCD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B8FB01-4DF6-D97E-322F-1040FD13D744}"/>
                  </a:ext>
                </a:extLst>
              </p:cNvPr>
              <p:cNvSpPr txBox="1"/>
              <p:nvPr/>
            </p:nvSpPr>
            <p:spPr>
              <a:xfrm>
                <a:off x="7456283" y="5727596"/>
                <a:ext cx="412126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3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오류조치시간 </a:t>
                </a:r>
                <a:r>
                  <a:rPr kumimoji="1" lang="en-US" altLang="ko-KR" sz="13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+</a:t>
                </a:r>
                <a:r>
                  <a:rPr kumimoji="1" lang="ko-KR" altLang="en-US" sz="13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품목 평균 생산시간으로 </a:t>
                </a:r>
                <a:r>
                  <a:rPr kumimoji="1" lang="ko-KR" altLang="en-US" sz="1300" dirty="0" err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결측치</a:t>
                </a:r>
                <a:r>
                  <a:rPr kumimoji="1" lang="ko-KR" altLang="en-US" sz="13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대체</a:t>
                </a:r>
                <a:endParaRPr kumimoji="1" lang="ko-Kore-KR" altLang="en-US" sz="13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AAA1102-AE2D-1FAE-4DC6-B9D874BB8EDC}"/>
                </a:ext>
              </a:extLst>
            </p:cNvPr>
            <p:cNvGrpSpPr/>
            <p:nvPr/>
          </p:nvGrpSpPr>
          <p:grpSpPr>
            <a:xfrm>
              <a:off x="7448805" y="4341660"/>
              <a:ext cx="4121266" cy="651776"/>
              <a:chOff x="7433846" y="2960492"/>
              <a:chExt cx="4121266" cy="651776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68A208EC-AF68-6784-7706-EE5F87E46529}"/>
                  </a:ext>
                </a:extLst>
              </p:cNvPr>
              <p:cNvGrpSpPr/>
              <p:nvPr/>
            </p:nvGrpSpPr>
            <p:grpSpPr>
              <a:xfrm>
                <a:off x="7441324" y="3304199"/>
                <a:ext cx="4113788" cy="308069"/>
                <a:chOff x="7441324" y="3304199"/>
                <a:chExt cx="4113788" cy="308069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AF52681A-6ACF-2819-A019-9F73CDA5012A}"/>
                    </a:ext>
                  </a:extLst>
                </p:cNvPr>
                <p:cNvSpPr/>
                <p:nvPr/>
              </p:nvSpPr>
              <p:spPr>
                <a:xfrm>
                  <a:off x="7441324" y="3304199"/>
                  <a:ext cx="4113788" cy="308069"/>
                </a:xfrm>
                <a:prstGeom prst="rect">
                  <a:avLst/>
                </a:prstGeom>
                <a:solidFill>
                  <a:srgbClr val="E7E8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673936A-640D-0843-AB98-A46195C441C7}"/>
                    </a:ext>
                  </a:extLst>
                </p:cNvPr>
                <p:cNvSpPr txBox="1"/>
                <p:nvPr/>
              </p:nvSpPr>
              <p:spPr>
                <a:xfrm>
                  <a:off x="7504993" y="3314504"/>
                  <a:ext cx="3986450" cy="292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30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확인이 불가하여 결측 데이터 삭제</a:t>
                  </a:r>
                  <a:endParaRPr kumimoji="1" lang="ko-Kore-KR" altLang="en-US" sz="130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1786A9C-C991-90ED-9DFE-4DC595A3AB4A}"/>
                  </a:ext>
                </a:extLst>
              </p:cNvPr>
              <p:cNvGrpSpPr/>
              <p:nvPr/>
            </p:nvGrpSpPr>
            <p:grpSpPr>
              <a:xfrm>
                <a:off x="7433846" y="2960492"/>
                <a:ext cx="4113788" cy="308069"/>
                <a:chOff x="7441324" y="3304199"/>
                <a:chExt cx="4113788" cy="308069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287097F6-71E8-10F5-922B-880EAD256025}"/>
                    </a:ext>
                  </a:extLst>
                </p:cNvPr>
                <p:cNvSpPr/>
                <p:nvPr/>
              </p:nvSpPr>
              <p:spPr>
                <a:xfrm>
                  <a:off x="7441324" y="3304199"/>
                  <a:ext cx="4113788" cy="308069"/>
                </a:xfrm>
                <a:prstGeom prst="rect">
                  <a:avLst/>
                </a:prstGeom>
                <a:solidFill>
                  <a:srgbClr val="CCCD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7DC2A18-DAB3-C8F0-8CA2-69DB0490E838}"/>
                    </a:ext>
                  </a:extLst>
                </p:cNvPr>
                <p:cNvSpPr txBox="1"/>
                <p:nvPr/>
              </p:nvSpPr>
              <p:spPr>
                <a:xfrm>
                  <a:off x="7504993" y="3314504"/>
                  <a:ext cx="3986450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30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확인이 불가하여 결측 데이터 삭제</a:t>
                  </a:r>
                  <a:endParaRPr kumimoji="1" lang="ko-Kore-KR" altLang="en-US" sz="130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8078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A261C38-8FB9-8730-EFDE-DC310552B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668863"/>
              </p:ext>
            </p:extLst>
          </p:nvPr>
        </p:nvGraphicFramePr>
        <p:xfrm>
          <a:off x="680484" y="1116419"/>
          <a:ext cx="10228520" cy="53588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7488">
                  <a:extLst>
                    <a:ext uri="{9D8B030D-6E8A-4147-A177-3AD203B41FA5}">
                      <a16:colId xmlns:a16="http://schemas.microsoft.com/office/drawing/2014/main" val="3309812027"/>
                    </a:ext>
                  </a:extLst>
                </a:gridCol>
                <a:gridCol w="1595908">
                  <a:extLst>
                    <a:ext uri="{9D8B030D-6E8A-4147-A177-3AD203B41FA5}">
                      <a16:colId xmlns:a16="http://schemas.microsoft.com/office/drawing/2014/main" val="3273817581"/>
                    </a:ext>
                  </a:extLst>
                </a:gridCol>
                <a:gridCol w="921215">
                  <a:extLst>
                    <a:ext uri="{9D8B030D-6E8A-4147-A177-3AD203B41FA5}">
                      <a16:colId xmlns:a16="http://schemas.microsoft.com/office/drawing/2014/main" val="3509927851"/>
                    </a:ext>
                  </a:extLst>
                </a:gridCol>
                <a:gridCol w="921215">
                  <a:extLst>
                    <a:ext uri="{9D8B030D-6E8A-4147-A177-3AD203B41FA5}">
                      <a16:colId xmlns:a16="http://schemas.microsoft.com/office/drawing/2014/main" val="2369053287"/>
                    </a:ext>
                  </a:extLst>
                </a:gridCol>
                <a:gridCol w="921215">
                  <a:extLst>
                    <a:ext uri="{9D8B030D-6E8A-4147-A177-3AD203B41FA5}">
                      <a16:colId xmlns:a16="http://schemas.microsoft.com/office/drawing/2014/main" val="2308630461"/>
                    </a:ext>
                  </a:extLst>
                </a:gridCol>
                <a:gridCol w="2041380">
                  <a:extLst>
                    <a:ext uri="{9D8B030D-6E8A-4147-A177-3AD203B41FA5}">
                      <a16:colId xmlns:a16="http://schemas.microsoft.com/office/drawing/2014/main" val="1221779727"/>
                    </a:ext>
                  </a:extLst>
                </a:gridCol>
                <a:gridCol w="2530099">
                  <a:extLst>
                    <a:ext uri="{9D8B030D-6E8A-4147-A177-3AD203B41FA5}">
                      <a16:colId xmlns:a16="http://schemas.microsoft.com/office/drawing/2014/main" val="102842552"/>
                    </a:ext>
                  </a:extLst>
                </a:gridCol>
              </a:tblGrid>
              <a:tr h="14029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 dirty="0">
                          <a:effectLst/>
                        </a:rPr>
                        <a:t>항목명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의미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유형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이상치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결측치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확인결과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정제방안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301819013"/>
                  </a:ext>
                </a:extLst>
              </a:tr>
              <a:tr h="349312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 dirty="0">
                          <a:effectLst/>
                        </a:rPr>
                        <a:t>순번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생산 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" sz="800" u="none" strike="noStrike">
                          <a:effectLst/>
                        </a:rPr>
                        <a:t>ID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오류 분석 관계 없음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분석에서 제외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3770549970"/>
                  </a:ext>
                </a:extLst>
              </a:tr>
              <a:tr h="349312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 dirty="0">
                          <a:effectLst/>
                        </a:rPr>
                        <a:t>생산라인코드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생산라인 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" sz="800" u="none" strike="noStrike">
                          <a:effectLst/>
                        </a:rPr>
                        <a:t>ID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오류 데이터와 병합 필요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 병합 후 재추출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2406988178"/>
                  </a:ext>
                </a:extLst>
              </a:tr>
              <a:tr h="349312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생산라인명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 dirty="0">
                          <a:effectLst/>
                        </a:rPr>
                        <a:t>생산 라인 구분 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범주형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오류 데이터와 병합 필요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 병합 후 재추출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2132949047"/>
                  </a:ext>
                </a:extLst>
              </a:tr>
              <a:tr h="349312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 dirty="0">
                          <a:effectLst/>
                        </a:rPr>
                        <a:t>생산일자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생산 일자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날짜형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관계 확인 필요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관계 확인 필요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216620927"/>
                  </a:ext>
                </a:extLst>
              </a:tr>
              <a:tr h="349312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품목코드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고유 품목 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" sz="800" u="none" strike="noStrike">
                          <a:effectLst/>
                        </a:rPr>
                        <a:t>ID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700" u="none" strike="noStrike">
                          <a:effectLst/>
                        </a:rPr>
                        <a:t>38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오류 데이터와 병합 필요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데이터 병합 후 재추출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3393186502"/>
                  </a:ext>
                </a:extLst>
              </a:tr>
              <a:tr h="179949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품목명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 dirty="0">
                          <a:effectLst/>
                        </a:rPr>
                        <a:t>품목명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범주형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700" u="none" strike="noStrike">
                          <a:effectLst/>
                        </a:rPr>
                        <a:t>57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오류 분석 관계 없음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분석에서 제외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910059767"/>
                  </a:ext>
                </a:extLst>
              </a:tr>
              <a:tr h="349312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작업장 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작업장 코드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" sz="800" u="none" strike="noStrike" dirty="0">
                          <a:effectLst/>
                        </a:rPr>
                        <a:t>ID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 병합 오류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 결측 후 재추출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21233562"/>
                  </a:ext>
                </a:extLst>
              </a:tr>
              <a:tr h="518677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 dirty="0" err="1">
                          <a:effectLst/>
                        </a:rPr>
                        <a:t>충전실</a:t>
                      </a:r>
                      <a:r>
                        <a:rPr lang="ko-KR" altLang="en-US" sz="800" u="none" strike="noStrike" dirty="0">
                          <a:effectLst/>
                        </a:rPr>
                        <a:t> 온도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 dirty="0">
                          <a:effectLst/>
                        </a:rPr>
                        <a:t>재료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충전실</a:t>
                      </a:r>
                      <a:r>
                        <a:rPr lang="ko-KR" altLang="en-US" sz="800" u="none" strike="noStrike" dirty="0">
                          <a:effectLst/>
                        </a:rPr>
                        <a:t> 온도 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en" sz="800" u="none" strike="noStrike" dirty="0">
                          <a:effectLst/>
                        </a:rPr>
                        <a:t>oC)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연속형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 병합 오류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 결측 후 재추출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3374710243"/>
                  </a:ext>
                </a:extLst>
              </a:tr>
              <a:tr h="518677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실링 온도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 dirty="0" err="1">
                          <a:effectLst/>
                        </a:rPr>
                        <a:t>실링</a:t>
                      </a:r>
                      <a:r>
                        <a:rPr lang="ko-KR" altLang="en-US" sz="800" u="none" strike="noStrike" dirty="0">
                          <a:effectLst/>
                        </a:rPr>
                        <a:t> 작업 온도 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en" sz="800" u="none" strike="noStrike" dirty="0">
                          <a:effectLst/>
                        </a:rPr>
                        <a:t>oC)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연속형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700" u="none" strike="noStrike">
                          <a:effectLst/>
                        </a:rPr>
                        <a:t>28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 병합 오류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데이터 결측 후 재추출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522295367"/>
                  </a:ext>
                </a:extLst>
              </a:tr>
              <a:tr h="518677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쿠킹 온도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 dirty="0">
                          <a:effectLst/>
                        </a:rPr>
                        <a:t>쿠킹 작업 온도 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en" sz="800" u="none" strike="noStrike" dirty="0">
                          <a:effectLst/>
                        </a:rPr>
                        <a:t>oC)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 dirty="0">
                          <a:effectLst/>
                        </a:rPr>
                        <a:t>연속형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700" u="none" strike="noStrike">
                          <a:effectLst/>
                        </a:rPr>
                        <a:t>28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 병합 오류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 결측 후 재추출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4115734376"/>
                  </a:ext>
                </a:extLst>
              </a:tr>
              <a:tr h="518677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쿠킹 스팀 압력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쿠킹 스팀 압력 </a:t>
                      </a:r>
                      <a:r>
                        <a:rPr lang="en" sz="800" u="none" strike="noStrike">
                          <a:effectLst/>
                        </a:rPr>
                        <a:t>kg/㎠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연속형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데이터 병합 오류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 결측 후 재추출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1161293562"/>
                  </a:ext>
                </a:extLst>
              </a:tr>
              <a:tr h="518677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실링 압력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제품 실링 압력 </a:t>
                      </a:r>
                      <a:r>
                        <a:rPr lang="en" sz="800" u="none" strike="noStrike">
                          <a:effectLst/>
                        </a:rPr>
                        <a:t>kg/㎠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연속형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데이터 병합 오류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데이터 결측 후 </a:t>
                      </a:r>
                      <a:r>
                        <a:rPr lang="ko-KR" altLang="en-US" sz="700" u="none" strike="noStrike" dirty="0" err="1">
                          <a:effectLst/>
                        </a:rPr>
                        <a:t>재추출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2647489913"/>
                  </a:ext>
                </a:extLst>
              </a:tr>
              <a:tr h="349312"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생산시간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생산 시간 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분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ko-KR" altLang="en-US" sz="800" u="none" strike="noStrike">
                          <a:effectLst/>
                        </a:rPr>
                        <a:t>연속형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ore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700" u="none" strike="noStrike">
                          <a:effectLst/>
                        </a:rPr>
                        <a:t>1074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 병합 오류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데이터 결측 후 </a:t>
                      </a:r>
                      <a:r>
                        <a:rPr lang="ko-KR" altLang="en-US" sz="700" u="none" strike="noStrike" dirty="0" err="1">
                          <a:effectLst/>
                        </a:rPr>
                        <a:t>재추출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'Noto Sans CJK JP'"/>
                        <a:ea typeface="맑은 고딕" panose="020B0503020000020004" pitchFamily="34" charset="-127"/>
                      </a:endParaRP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37184303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6E4F5F-1456-F4D8-34A4-6AB27045FDC0}"/>
              </a:ext>
            </a:extLst>
          </p:cNvPr>
          <p:cNvSpPr txBox="1"/>
          <p:nvPr/>
        </p:nvSpPr>
        <p:spPr>
          <a:xfrm>
            <a:off x="680484" y="57415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제품</a:t>
            </a:r>
            <a:r>
              <a:rPr kumimoji="1" lang="ko-KR" altLang="en-US" dirty="0"/>
              <a:t> 생산 데이터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92966" y="101916"/>
            <a:ext cx="260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 </a:t>
            </a:r>
            <a:r>
              <a:rPr lang="ko-KR" altLang="en-US" sz="2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 정제 방안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8B077E-0728-5D7F-D760-4108ADE8EBE4}"/>
              </a:ext>
            </a:extLst>
          </p:cNvPr>
          <p:cNvGrpSpPr/>
          <p:nvPr/>
        </p:nvGrpSpPr>
        <p:grpSpPr>
          <a:xfrm>
            <a:off x="0" y="0"/>
            <a:ext cx="12192000" cy="581289"/>
            <a:chOff x="0" y="0"/>
            <a:chExt cx="12192000" cy="58128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A5B7382-1D83-1FD6-7E11-3021E47D1F2B}"/>
                </a:ext>
              </a:extLst>
            </p:cNvPr>
            <p:cNvSpPr/>
            <p:nvPr/>
          </p:nvSpPr>
          <p:spPr>
            <a:xfrm>
              <a:off x="0" y="0"/>
              <a:ext cx="12192000" cy="581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FF6FCB-3C76-653A-BFAB-478AA5218ACE}"/>
                </a:ext>
              </a:extLst>
            </p:cNvPr>
            <p:cNvSpPr txBox="1"/>
            <p:nvPr/>
          </p:nvSpPr>
          <p:spPr>
            <a:xfrm>
              <a:off x="0" y="29034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 </a:t>
              </a:r>
              <a:r>
                <a:rPr lang="ko-KR" altLang="en-US" sz="2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 정제 방안</a:t>
              </a:r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F63ABB7-893B-0FFA-DFEE-A8C85CE05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01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040294" y="6643249"/>
            <a:ext cx="2142653" cy="204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0" y="29034"/>
            <a:ext cx="3095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4 . </a:t>
            </a:r>
            <a:r>
              <a:rPr lang="ko-KR" altLang="en-US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 정제 방안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929" y="823492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■ 생산 오류 데이터 </a:t>
            </a:r>
            <a:r>
              <a:rPr lang="en-US" altLang="ko-KR" b="1" dirty="0"/>
              <a:t>(Error Message Data / 1,074 row) </a:t>
            </a:r>
            <a:endParaRPr lang="ko-KR" altLang="en-US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BBBBB0F-41E5-DA42-0705-2D90DBE5F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335083"/>
              </p:ext>
            </p:extLst>
          </p:nvPr>
        </p:nvGraphicFramePr>
        <p:xfrm>
          <a:off x="621929" y="1202363"/>
          <a:ext cx="11132727" cy="5027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243">
                  <a:extLst>
                    <a:ext uri="{9D8B030D-6E8A-4147-A177-3AD203B41FA5}">
                      <a16:colId xmlns:a16="http://schemas.microsoft.com/office/drawing/2014/main" val="1751247852"/>
                    </a:ext>
                  </a:extLst>
                </a:gridCol>
                <a:gridCol w="1222744">
                  <a:extLst>
                    <a:ext uri="{9D8B030D-6E8A-4147-A177-3AD203B41FA5}">
                      <a16:colId xmlns:a16="http://schemas.microsoft.com/office/drawing/2014/main" val="562433140"/>
                    </a:ext>
                  </a:extLst>
                </a:gridCol>
                <a:gridCol w="4530146">
                  <a:extLst>
                    <a:ext uri="{9D8B030D-6E8A-4147-A177-3AD203B41FA5}">
                      <a16:colId xmlns:a16="http://schemas.microsoft.com/office/drawing/2014/main" val="3243704322"/>
                    </a:ext>
                  </a:extLst>
                </a:gridCol>
                <a:gridCol w="4071594">
                  <a:extLst>
                    <a:ext uri="{9D8B030D-6E8A-4147-A177-3AD203B41FA5}">
                      <a16:colId xmlns:a16="http://schemas.microsoft.com/office/drawing/2014/main" val="1838781326"/>
                    </a:ext>
                  </a:extLst>
                </a:gridCol>
              </a:tblGrid>
              <a:tr h="3017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변수명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trike="noStrike" dirty="0"/>
                        <a:t>확인결과 및 정제방안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523796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순번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생산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656519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생산라인코드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생산라인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239288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생산라인명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생산 라인 구분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688129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생산일자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날짜형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생산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785091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발생시간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오류 발생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54435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종료시간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오류 조치 시간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706480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오류조치시간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오류를 조치 할 때 까지 걸린 시간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분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307242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비가동코드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오류</a:t>
                      </a:r>
                      <a:r>
                        <a:rPr lang="ko-KR" altLang="en-US" sz="1400" baseline="0" dirty="0"/>
                        <a:t> 발생 건에 대한 </a:t>
                      </a:r>
                      <a:r>
                        <a:rPr lang="en-US" altLang="ko-KR" sz="1400" baseline="0" dirty="0"/>
                        <a:t>ID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75003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Error</a:t>
                      </a:r>
                      <a:r>
                        <a:rPr lang="en-US" altLang="ko-KR" sz="1400" baseline="0" dirty="0"/>
                        <a:t> Message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오류 메시지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967899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품목코드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오류 발생</a:t>
                      </a:r>
                      <a:r>
                        <a:rPr lang="ko-KR" altLang="en-US" sz="1400" baseline="0" dirty="0"/>
                        <a:t> </a:t>
                      </a:r>
                      <a:r>
                        <a:rPr lang="ko-KR" altLang="en-US" sz="1400" dirty="0"/>
                        <a:t>제품 품목 </a:t>
                      </a:r>
                      <a:r>
                        <a:rPr lang="en-US" altLang="ko-KR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결측치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개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264375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품목명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오류 발생 제품 명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결측치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개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029886"/>
                  </a:ext>
                </a:extLst>
              </a:tr>
              <a:tr h="143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오류발생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 작업장명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오류 발생 작업장 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525310"/>
                  </a:ext>
                </a:extLst>
              </a:tr>
              <a:tr h="33511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361701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37A2A4E-DF1B-2FEE-56FD-EF16298DE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32B469-5DDF-5787-41CB-E09251F120BF}"/>
              </a:ext>
            </a:extLst>
          </p:cNvPr>
          <p:cNvGrpSpPr/>
          <p:nvPr/>
        </p:nvGrpSpPr>
        <p:grpSpPr>
          <a:xfrm>
            <a:off x="7704083" y="3541157"/>
            <a:ext cx="4055654" cy="1810242"/>
            <a:chOff x="7704083" y="3541157"/>
            <a:chExt cx="4055654" cy="18102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C8861D-5727-43AB-4CB2-9C016963869A}"/>
                </a:ext>
              </a:extLst>
            </p:cNvPr>
            <p:cNvSpPr txBox="1"/>
            <p:nvPr/>
          </p:nvSpPr>
          <p:spPr>
            <a:xfrm>
              <a:off x="7704083" y="3541157"/>
              <a:ext cx="4050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종료시간</a:t>
              </a:r>
              <a:r>
                <a:rPr kumimoji="1" lang="ko-KR" altLang="en-US" sz="1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–</a:t>
              </a:r>
              <a:r>
                <a:rPr kumimoji="1" lang="ko-KR" altLang="en-US" sz="1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발생시간으로 이상치 대체</a:t>
              </a:r>
              <a:endParaRPr kumimoji="1" lang="ko-Kore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22E3EEC-D346-DEA8-23F3-D18A48B6C04C}"/>
                </a:ext>
              </a:extLst>
            </p:cNvPr>
            <p:cNvGrpSpPr/>
            <p:nvPr/>
          </p:nvGrpSpPr>
          <p:grpSpPr>
            <a:xfrm>
              <a:off x="7836587" y="4711423"/>
              <a:ext cx="3923150" cy="639976"/>
              <a:chOff x="7568662" y="2963458"/>
              <a:chExt cx="3991619" cy="63997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C93167-0459-BD62-9EE0-B09419DFE2E7}"/>
                  </a:ext>
                </a:extLst>
              </p:cNvPr>
              <p:cNvSpPr txBox="1"/>
              <p:nvPr/>
            </p:nvSpPr>
            <p:spPr>
              <a:xfrm>
                <a:off x="7573831" y="3295657"/>
                <a:ext cx="3986450" cy="307777"/>
              </a:xfrm>
              <a:prstGeom prst="rect">
                <a:avLst/>
              </a:prstGeom>
              <a:solidFill>
                <a:srgbClr val="CCCDD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4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확인이 불가하여 결측 데이터 삭제</a:t>
                </a:r>
                <a:endParaRPr kumimoji="1" lang="ko-Kore-KR" altLang="en-US" sz="14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6675A5-5E06-BF84-1D1F-00958DC327AC}"/>
                  </a:ext>
                </a:extLst>
              </p:cNvPr>
              <p:cNvSpPr txBox="1"/>
              <p:nvPr/>
            </p:nvSpPr>
            <p:spPr>
              <a:xfrm>
                <a:off x="7568662" y="2963458"/>
                <a:ext cx="3986449" cy="307777"/>
              </a:xfrm>
              <a:prstGeom prst="rect">
                <a:avLst/>
              </a:prstGeom>
              <a:solidFill>
                <a:srgbClr val="E7E8EA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4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확인이 불가하여 결측 데이터 삭제</a:t>
                </a:r>
                <a:endParaRPr kumimoji="1" lang="ko-Kore-KR" altLang="en-US" sz="14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0747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040294" y="6643249"/>
            <a:ext cx="2142653" cy="204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0" y="29034"/>
            <a:ext cx="3007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 정제 방안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929" y="823492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■ 제품 정보 데이터 </a:t>
            </a:r>
            <a:r>
              <a:rPr lang="en-US" altLang="ko-KR" b="1" dirty="0"/>
              <a:t>(Product Data / 2834 row) </a:t>
            </a:r>
            <a:endParaRPr lang="ko-KR" altLang="en-US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4807CB2-E50F-DE93-5068-2845239A4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423413"/>
              </p:ext>
            </p:extLst>
          </p:nvPr>
        </p:nvGraphicFramePr>
        <p:xfrm>
          <a:off x="621929" y="1192824"/>
          <a:ext cx="10740443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889">
                  <a:extLst>
                    <a:ext uri="{9D8B030D-6E8A-4147-A177-3AD203B41FA5}">
                      <a16:colId xmlns:a16="http://schemas.microsoft.com/office/drawing/2014/main" val="4278724900"/>
                    </a:ext>
                  </a:extLst>
                </a:gridCol>
                <a:gridCol w="1241010">
                  <a:extLst>
                    <a:ext uri="{9D8B030D-6E8A-4147-A177-3AD203B41FA5}">
                      <a16:colId xmlns:a16="http://schemas.microsoft.com/office/drawing/2014/main" val="1206951418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349784322"/>
                    </a:ext>
                  </a:extLst>
                </a:gridCol>
                <a:gridCol w="2143944">
                  <a:extLst>
                    <a:ext uri="{9D8B030D-6E8A-4147-A177-3AD203B41FA5}">
                      <a16:colId xmlns:a16="http://schemas.microsoft.com/office/drawing/2014/main" val="41943451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변수명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설명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trike="noStrike" dirty="0"/>
                        <a:t>확인결과 및 정제방안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877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품목코드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오류 발생</a:t>
                      </a:r>
                      <a:r>
                        <a:rPr lang="ko-KR" altLang="en-US" sz="1400" baseline="0" dirty="0"/>
                        <a:t> </a:t>
                      </a:r>
                      <a:r>
                        <a:rPr lang="ko-KR" altLang="en-US" sz="1400" dirty="0"/>
                        <a:t>제품 품목 </a:t>
                      </a:r>
                      <a:r>
                        <a:rPr lang="en-US" altLang="ko-KR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815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품목명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오류 발생 제품 명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53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 수주 단가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평균 수주 단가 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639096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97B2A5B-E5D2-31BE-5E9E-1B9143CA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96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8E42DD-8715-ECF8-23B9-971145542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778348"/>
              </p:ext>
            </p:extLst>
          </p:nvPr>
        </p:nvGraphicFramePr>
        <p:xfrm>
          <a:off x="653464" y="1153736"/>
          <a:ext cx="7556500" cy="1384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1087834454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35789692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4507675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34128256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00875431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82464148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47395747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항목명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의미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유형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이상치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결측치</a:t>
                      </a:r>
                      <a:r>
                        <a:rPr lang="en-US" altLang="ko-KR" sz="1200" u="none" strike="noStrike">
                          <a:effectLst/>
                        </a:rPr>
                        <a:t>(0</a:t>
                      </a:r>
                      <a:r>
                        <a:rPr lang="ko-KR" altLang="en-US" sz="1200" u="none" strike="noStrike">
                          <a:effectLst/>
                        </a:rPr>
                        <a:t>값확인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확인결과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정제방안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8445806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품목코드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 발생 제품 품목 </a:t>
                      </a:r>
                      <a:r>
                        <a:rPr lang="en" sz="1200" u="none" strike="noStrike">
                          <a:effectLst/>
                        </a:rPr>
                        <a:t>ID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 dirty="0">
                          <a:effectLst/>
                        </a:rPr>
                        <a:t>ID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285313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품목명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 발생 제품 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범주형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>
                          <a:effectLst/>
                        </a:rPr>
                        <a:t>10</a:t>
                      </a:r>
                      <a:endParaRPr lang="en-US" altLang="ko-Kore-KR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07855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평균 수주 단가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 dirty="0">
                          <a:effectLst/>
                        </a:rPr>
                        <a:t>평균 수주 단가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 dirty="0">
                          <a:effectLst/>
                        </a:rPr>
                        <a:t>연속형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>
                          <a:effectLst/>
                        </a:rPr>
                        <a:t>1575</a:t>
                      </a:r>
                      <a:endParaRPr lang="en-US" altLang="ko-Kore-KR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173284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D71A58A-C097-C736-1CE6-141486B53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54554"/>
              </p:ext>
            </p:extLst>
          </p:nvPr>
        </p:nvGraphicFramePr>
        <p:xfrm>
          <a:off x="595275" y="2909453"/>
          <a:ext cx="7556500" cy="36340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197815638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23570468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94039457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603677444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1094963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98818655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339541033"/>
                    </a:ext>
                  </a:extLst>
                </a:gridCol>
              </a:tblGrid>
              <a:tr h="1695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항목별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의미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유형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이상치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결측치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확인결과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 err="1">
                          <a:effectLst/>
                        </a:rPr>
                        <a:t>정제방안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975344"/>
                  </a:ext>
                </a:extLst>
              </a:tr>
              <a:tr h="201291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순번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생산 번호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명목척도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>
                          <a:effectLst/>
                        </a:rPr>
                        <a:t>0</a:t>
                      </a:r>
                      <a:endParaRPr lang="en-US" altLang="ko-Kore-KR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3795802"/>
                  </a:ext>
                </a:extLst>
              </a:tr>
              <a:tr h="201291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생산라인코드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생산라인 코드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명목척도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>
                          <a:effectLst/>
                        </a:rPr>
                        <a:t>0</a:t>
                      </a:r>
                      <a:endParaRPr lang="en-US" altLang="ko-Kore-KR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0474964"/>
                  </a:ext>
                </a:extLst>
              </a:tr>
              <a:tr h="1801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생산라인명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생산 라인 구분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명목척도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>
                          <a:effectLst/>
                        </a:rPr>
                        <a:t>0</a:t>
                      </a:r>
                      <a:endParaRPr lang="en-US" altLang="ko-Kore-KR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0963476"/>
                  </a:ext>
                </a:extLst>
              </a:tr>
              <a:tr h="1801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생산일자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생산 일자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등간척도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>
                          <a:effectLst/>
                        </a:rPr>
                        <a:t>2</a:t>
                      </a:r>
                      <a:endParaRPr lang="en-US" altLang="ko-Kore-KR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4952119"/>
                  </a:ext>
                </a:extLst>
              </a:tr>
              <a:tr h="18010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발생시간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 발생 시간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등간척도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 dirty="0">
                          <a:effectLst/>
                        </a:rPr>
                        <a:t>3</a:t>
                      </a:r>
                      <a:endParaRPr lang="en-US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1674145"/>
                  </a:ext>
                </a:extLst>
              </a:tr>
              <a:tr h="201291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종료시간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 조치 시간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등간척도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 dirty="0"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0188443"/>
                  </a:ext>
                </a:extLst>
              </a:tr>
              <a:tr h="540307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오류조치시간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오류를 조치 할 때 까지 걸린 시간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분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등간척도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>
                          <a:effectLst/>
                        </a:rPr>
                        <a:t>17</a:t>
                      </a:r>
                      <a:endParaRPr lang="en-US" altLang="ko-Kore-KR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 dirty="0"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6984495"/>
                  </a:ext>
                </a:extLst>
              </a:tr>
              <a:tr h="360205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비가동코드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 발생 건에 대한 </a:t>
                      </a:r>
                      <a:r>
                        <a:rPr lang="en" sz="1200" u="none" strike="noStrike">
                          <a:effectLst/>
                        </a:rPr>
                        <a:t>ID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명목척도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 dirty="0"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2101735"/>
                  </a:ext>
                </a:extLst>
              </a:tr>
              <a:tr h="201291"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Error Message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 메시지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명목척도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 dirty="0"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2312360"/>
                  </a:ext>
                </a:extLst>
              </a:tr>
              <a:tr h="360205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품목코드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 발생 제품 품목 </a:t>
                      </a:r>
                      <a:r>
                        <a:rPr lang="en" sz="1200" u="none" strike="noStrike">
                          <a:effectLst/>
                        </a:rPr>
                        <a:t>ID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명목척도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 dirty="0"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9233800"/>
                  </a:ext>
                </a:extLst>
              </a:tr>
              <a:tr h="360205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품목명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 발생 제품 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명목척도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 dirty="0"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5753984"/>
                  </a:ext>
                </a:extLst>
              </a:tr>
              <a:tr h="360205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오류발생작업장명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오류 발생 작업장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u="none" strike="noStrike">
                          <a:effectLst/>
                        </a:rPr>
                        <a:t>명목척도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200" u="none" strike="noStrike" dirty="0"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JP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49004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5B9CEA8-B8BD-E400-3661-186826421080}"/>
              </a:ext>
            </a:extLst>
          </p:cNvPr>
          <p:cNvSpPr txBox="1"/>
          <p:nvPr/>
        </p:nvSpPr>
        <p:spPr>
          <a:xfrm>
            <a:off x="653464" y="75033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제품</a:t>
            </a:r>
            <a:r>
              <a:rPr kumimoji="1" lang="ko-KR" altLang="en-US" dirty="0"/>
              <a:t> 정보 데이터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917D1-CD83-BDCE-24AA-E2CECA36761D}"/>
              </a:ext>
            </a:extLst>
          </p:cNvPr>
          <p:cNvSpPr txBox="1"/>
          <p:nvPr/>
        </p:nvSpPr>
        <p:spPr>
          <a:xfrm>
            <a:off x="595274" y="252608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생산</a:t>
            </a:r>
            <a:r>
              <a:rPr kumimoji="1" lang="ko-KR" altLang="en-US" dirty="0"/>
              <a:t> 오류 데이터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92966" y="101916"/>
            <a:ext cx="260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 </a:t>
            </a:r>
            <a:r>
              <a:rPr lang="ko-KR" altLang="en-US" sz="2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 정제 방안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EA8725-BE77-5225-8007-DA64570DF14C}"/>
              </a:ext>
            </a:extLst>
          </p:cNvPr>
          <p:cNvGrpSpPr/>
          <p:nvPr/>
        </p:nvGrpSpPr>
        <p:grpSpPr>
          <a:xfrm>
            <a:off x="0" y="0"/>
            <a:ext cx="12192000" cy="581289"/>
            <a:chOff x="0" y="0"/>
            <a:chExt cx="12192000" cy="58128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2C038A4-E885-55B0-1F14-6EC1D1F739E1}"/>
                </a:ext>
              </a:extLst>
            </p:cNvPr>
            <p:cNvSpPr/>
            <p:nvPr/>
          </p:nvSpPr>
          <p:spPr>
            <a:xfrm>
              <a:off x="0" y="0"/>
              <a:ext cx="12192000" cy="581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4D6A29-2E9B-C6C8-E247-0FD17C111620}"/>
                </a:ext>
              </a:extLst>
            </p:cNvPr>
            <p:cNvSpPr txBox="1"/>
            <p:nvPr/>
          </p:nvSpPr>
          <p:spPr>
            <a:xfrm>
              <a:off x="0" y="29034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 </a:t>
              </a:r>
              <a:r>
                <a:rPr lang="ko-KR" altLang="en-US" sz="2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 정제 방안</a:t>
              </a:r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D4C9C564-3304-BEC3-07EA-450F4BE8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332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904240" y="3105834"/>
            <a:ext cx="507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계획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04491" y="6310265"/>
            <a:ext cx="2287509" cy="547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02E6DA-045E-C47B-2894-01291DEC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147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1617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r>
              <a:rPr lang="en-US" altLang="ko-KR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3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300168" cy="707886"/>
            <a:chOff x="294640" y="3596640"/>
            <a:chExt cx="230016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6158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 배경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3534480" cy="707886"/>
            <a:chOff x="294640" y="3596640"/>
            <a:chExt cx="3534480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6158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8857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현상 및 개선 기회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3087242" cy="707886"/>
            <a:chOff x="294640" y="3596640"/>
            <a:chExt cx="3087242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6158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438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잠재 원인 도출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4579630" y="3892173"/>
            <a:ext cx="3427079" cy="707886"/>
            <a:chOff x="294640" y="3596640"/>
            <a:chExt cx="3427079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6158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7783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 방안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4579630" y="5680315"/>
            <a:ext cx="2979841" cy="707886"/>
            <a:chOff x="294640" y="3596640"/>
            <a:chExt cx="2979841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6158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시각화</a:t>
              </a: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039350" y="6134100"/>
            <a:ext cx="2133600" cy="704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3169F6BC-310C-07CA-7E97-D2D230B38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ABE643-F43B-8998-6104-01E6BED7041D}"/>
              </a:ext>
            </a:extLst>
          </p:cNvPr>
          <p:cNvGrpSpPr/>
          <p:nvPr/>
        </p:nvGrpSpPr>
        <p:grpSpPr>
          <a:xfrm>
            <a:off x="4576238" y="4790678"/>
            <a:ext cx="3427079" cy="707886"/>
            <a:chOff x="294640" y="3596640"/>
            <a:chExt cx="3427079" cy="707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2DD1FC-97B0-0C60-DBC6-5BB1650F3F51}"/>
                </a:ext>
              </a:extLst>
            </p:cNvPr>
            <p:cNvSpPr txBox="1"/>
            <p:nvPr/>
          </p:nvSpPr>
          <p:spPr>
            <a:xfrm>
              <a:off x="294640" y="3596640"/>
              <a:ext cx="6158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FDC6D0-F6CD-273B-AA8B-72AB9762E8DA}"/>
                </a:ext>
              </a:extLst>
            </p:cNvPr>
            <p:cNvSpPr txBox="1"/>
            <p:nvPr/>
          </p:nvSpPr>
          <p:spPr>
            <a:xfrm>
              <a:off x="943394" y="3688973"/>
              <a:ext cx="27783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분석 계획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9FA3E5-BB96-9551-B10C-8CC024BD9A77}"/>
              </a:ext>
            </a:extLst>
          </p:cNvPr>
          <p:cNvGrpSpPr/>
          <p:nvPr/>
        </p:nvGrpSpPr>
        <p:grpSpPr>
          <a:xfrm>
            <a:off x="8126309" y="3892173"/>
            <a:ext cx="1852930" cy="707886"/>
            <a:chOff x="294640" y="3596640"/>
            <a:chExt cx="1852930" cy="7078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AF7E23-063A-BC40-2B86-2AEFCDA88D1B}"/>
                </a:ext>
              </a:extLst>
            </p:cNvPr>
            <p:cNvSpPr txBox="1"/>
            <p:nvPr/>
          </p:nvSpPr>
          <p:spPr>
            <a:xfrm>
              <a:off x="294640" y="3596640"/>
              <a:ext cx="6158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4BC25A-1ECE-A7CF-324E-0D32F5F7841F}"/>
                </a:ext>
              </a:extLst>
            </p:cNvPr>
            <p:cNvSpPr txBox="1"/>
            <p:nvPr/>
          </p:nvSpPr>
          <p:spPr>
            <a:xfrm>
              <a:off x="943394" y="3688973"/>
              <a:ext cx="1204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2D05FCF-DE83-6324-440F-0606921CD7E3}"/>
              </a:ext>
            </a:extLst>
          </p:cNvPr>
          <p:cNvSpPr/>
          <p:nvPr/>
        </p:nvSpPr>
        <p:spPr>
          <a:xfrm>
            <a:off x="10289629" y="6579476"/>
            <a:ext cx="1860331" cy="2785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ADCB5A-C8F9-2C48-68C7-EF4F6F56DF97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5. </a:t>
            </a:r>
            <a:r>
              <a:rPr lang="ko-KR" altLang="en-US" sz="28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데이터  분석 계획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694F36-E3FB-5DC9-6D20-1D1B23DCB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40993E-578D-25DC-C71A-BFF5D5223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533095"/>
              </p:ext>
            </p:extLst>
          </p:nvPr>
        </p:nvGraphicFramePr>
        <p:xfrm>
          <a:off x="529636" y="782917"/>
          <a:ext cx="10947661" cy="5039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448">
                  <a:extLst>
                    <a:ext uri="{9D8B030D-6E8A-4147-A177-3AD203B41FA5}">
                      <a16:colId xmlns:a16="http://schemas.microsoft.com/office/drawing/2014/main" val="966983368"/>
                    </a:ext>
                  </a:extLst>
                </a:gridCol>
                <a:gridCol w="2444961">
                  <a:extLst>
                    <a:ext uri="{9D8B030D-6E8A-4147-A177-3AD203B41FA5}">
                      <a16:colId xmlns:a16="http://schemas.microsoft.com/office/drawing/2014/main" val="1210127983"/>
                    </a:ext>
                  </a:extLst>
                </a:gridCol>
                <a:gridCol w="1179959">
                  <a:extLst>
                    <a:ext uri="{9D8B030D-6E8A-4147-A177-3AD203B41FA5}">
                      <a16:colId xmlns:a16="http://schemas.microsoft.com/office/drawing/2014/main" val="1934050301"/>
                    </a:ext>
                  </a:extLst>
                </a:gridCol>
                <a:gridCol w="2523037">
                  <a:extLst>
                    <a:ext uri="{9D8B030D-6E8A-4147-A177-3AD203B41FA5}">
                      <a16:colId xmlns:a16="http://schemas.microsoft.com/office/drawing/2014/main" val="4147471245"/>
                    </a:ext>
                  </a:extLst>
                </a:gridCol>
                <a:gridCol w="1713187">
                  <a:extLst>
                    <a:ext uri="{9D8B030D-6E8A-4147-A177-3AD203B41FA5}">
                      <a16:colId xmlns:a16="http://schemas.microsoft.com/office/drawing/2014/main" val="1639669671"/>
                    </a:ext>
                  </a:extLst>
                </a:gridCol>
                <a:gridCol w="735724">
                  <a:extLst>
                    <a:ext uri="{9D8B030D-6E8A-4147-A177-3AD203B41FA5}">
                      <a16:colId xmlns:a16="http://schemas.microsoft.com/office/drawing/2014/main" val="3861278181"/>
                    </a:ext>
                  </a:extLst>
                </a:gridCol>
                <a:gridCol w="1366345">
                  <a:extLst>
                    <a:ext uri="{9D8B030D-6E8A-4147-A177-3AD203B41FA5}">
                      <a16:colId xmlns:a16="http://schemas.microsoft.com/office/drawing/2014/main" val="2098358114"/>
                    </a:ext>
                  </a:extLst>
                </a:gridCol>
              </a:tblGrid>
              <a:tr h="418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개선 기회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목적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분석방법</a:t>
                      </a:r>
                    </a:p>
                  </a:txBody>
                  <a:tcPr anchor="ctr" anchorCtr="1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주요내용</a:t>
                      </a:r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trike="noStrike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담당자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trike="noStrike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비고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32660212"/>
                  </a:ext>
                </a:extLst>
              </a:tr>
              <a:tr h="5132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수주</a:t>
                      </a:r>
                      <a:endParaRPr lang="en-US" altLang="ko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대응</a:t>
                      </a:r>
                      <a:endParaRPr lang="en-US" altLang="ko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실패</a:t>
                      </a:r>
                    </a:p>
                  </a:txBody>
                  <a:tcPr anchor="ctr" anchorCtr="1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생산 라인을 고려한 수주 </a:t>
                      </a:r>
                    </a:p>
                  </a:txBody>
                  <a:tcPr anchor="ctr" anchorCtr="1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Line plot</a:t>
                      </a:r>
                      <a:endParaRPr lang="ko-KR" altLang="en-US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월별 생산량 파악</a:t>
                      </a:r>
                      <a:endParaRPr lang="en-US" altLang="ko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(Y:</a:t>
                      </a:r>
                      <a:r>
                        <a:rPr lang="ko-KR" altLang="en-US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생산량</a:t>
                      </a:r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X: </a:t>
                      </a:r>
                      <a:r>
                        <a:rPr lang="ko-KR" altLang="en-US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생산일자</a:t>
                      </a:r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)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세 개를 파악한 후 비교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김용빈</a:t>
                      </a:r>
                    </a:p>
                  </a:txBody>
                  <a:tcPr anchor="ctr" anchorCtr="1"/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품목분류기준</a:t>
                      </a:r>
                      <a:endParaRPr lang="en-US" altLang="ko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</a:t>
                      </a:r>
                      <a:r>
                        <a:rPr lang="ko-KR" altLang="en-US" sz="14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밥류</a:t>
                      </a:r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소스류</a:t>
                      </a:r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)</a:t>
                      </a:r>
                      <a:endParaRPr lang="ko-KR" altLang="en-US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24677450"/>
                  </a:ext>
                </a:extLst>
              </a:tr>
              <a:tr h="54536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월별 불량률 파악</a:t>
                      </a:r>
                      <a:endParaRPr lang="en-US" altLang="ko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(Y:</a:t>
                      </a:r>
                      <a:r>
                        <a:rPr lang="ko-KR" altLang="en-US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생산량</a:t>
                      </a:r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X: </a:t>
                      </a:r>
                      <a:r>
                        <a:rPr lang="ko-KR" altLang="en-US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생산일자</a:t>
                      </a:r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)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94982"/>
                  </a:ext>
                </a:extLst>
              </a:tr>
              <a:tr h="54536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월별 </a:t>
                      </a:r>
                      <a:r>
                        <a:rPr lang="ko-KR" altLang="en-US" sz="14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수주량</a:t>
                      </a:r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파악</a:t>
                      </a:r>
                      <a:endParaRPr lang="en-US" altLang="ko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(Y=</a:t>
                      </a:r>
                      <a:r>
                        <a:rPr lang="ko-KR" altLang="en-US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수주량</a:t>
                      </a:r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X=</a:t>
                      </a:r>
                      <a:r>
                        <a:rPr lang="ko-KR" altLang="en-US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생산일자</a:t>
                      </a:r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)</a:t>
                      </a:r>
                      <a:endParaRPr lang="ko-KR" altLang="en-US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서원교</a:t>
                      </a:r>
                      <a:endParaRPr lang="ko-KR" altLang="en-US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714474"/>
                  </a:ext>
                </a:extLst>
              </a:tr>
              <a:tr h="51869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품질불량</a:t>
                      </a:r>
                    </a:p>
                  </a:txBody>
                  <a:tcPr anchor="ctr" anchorCtr="1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kumimoji="1" lang="ko-KR" altLang="en-US" sz="14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최적조건 도출을 통한 불량률 개선</a:t>
                      </a:r>
                      <a:endParaRPr kumimoji="1" lang="ko-Kore-KR" altLang="en-US" sz="14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ore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파레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토</a:t>
                      </a:r>
                      <a:endParaRPr lang="ko-Kore-KR" altLang="ko-Kore-KR" sz="1400" b="0" i="0" u="none" strike="noStrike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 gridSpan="2">
                  <a:txBody>
                    <a:bodyPr/>
                    <a:lstStyle/>
                    <a:p>
                      <a:r>
                        <a:rPr kumimoji="1" lang="ko-Kore-KR" altLang="en-US" sz="14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불량률이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높은 제품 파악</a:t>
                      </a:r>
                      <a:endParaRPr kumimoji="1" lang="en-US" altLang="ko-KR" sz="14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r>
                        <a:rPr kumimoji="1" lang="en-US" altLang="ko-Kore-KR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(Y=</a:t>
                      </a:r>
                      <a:r>
                        <a:rPr kumimoji="1"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불량빈도</a:t>
                      </a:r>
                      <a:r>
                        <a:rPr kumimoji="1" lang="en-US" altLang="ko-KR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kumimoji="1"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kumimoji="1" lang="en-US" altLang="ko-KR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X= </a:t>
                      </a:r>
                      <a:r>
                        <a:rPr kumimoji="1"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생산라인명</a:t>
                      </a:r>
                      <a:r>
                        <a:rPr kumimoji="1" lang="en-US" altLang="ko-KR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)</a:t>
                      </a:r>
                      <a:endParaRPr kumimoji="1" lang="ko-Kore-KR" altLang="en-US" sz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박규리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485528"/>
                  </a:ext>
                </a:extLst>
              </a:tr>
              <a:tr h="50273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파레토</a:t>
                      </a:r>
                    </a:p>
                  </a:txBody>
                  <a:tcPr anchor="ctr" anchorCtr="1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(Y=</a:t>
                      </a:r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불량빈도</a:t>
                      </a:r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X=</a:t>
                      </a:r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에러 </a:t>
                      </a:r>
                      <a:r>
                        <a:rPr lang="ko-KR" altLang="en-US" sz="14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메세지</a:t>
                      </a:r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)</a:t>
                      </a:r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정한나</a:t>
                      </a:r>
                      <a:endParaRPr lang="ko-Kore-KR" altLang="en-US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541268"/>
                  </a:ext>
                </a:extLst>
              </a:tr>
              <a:tr h="51328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예측모델</a:t>
                      </a:r>
                    </a:p>
                  </a:txBody>
                  <a:tcPr anchor="ctr" anchorCtr="1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모델을 통한</a:t>
                      </a:r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최적조건 도출</a:t>
                      </a:r>
                      <a:endParaRPr lang="en-US" altLang="ko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(Y=</a:t>
                      </a:r>
                      <a:r>
                        <a:rPr lang="ko-KR" altLang="en-US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불량여부</a:t>
                      </a:r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X=</a:t>
                      </a:r>
                      <a:r>
                        <a:rPr lang="ko-KR" altLang="en-US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온도</a:t>
                      </a:r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압력</a:t>
                      </a:r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생산라인</a:t>
                      </a:r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작업장</a:t>
                      </a:r>
                      <a:r>
                        <a:rPr lang="en-US" altLang="ko-KR" sz="12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)</a:t>
                      </a:r>
                      <a:endParaRPr lang="ko-KR" altLang="en-US" sz="12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정준영</a:t>
                      </a:r>
                      <a:endParaRPr lang="en-US" altLang="ko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543499"/>
                  </a:ext>
                </a:extLst>
              </a:tr>
              <a:tr h="769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납기지연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공정 개선을 통한 </a:t>
                      </a:r>
                      <a:r>
                        <a:rPr kumimoji="1" lang="en-US" altLang="ko-KR" sz="14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Lead Time </a:t>
                      </a:r>
                      <a:r>
                        <a:rPr kumimoji="1" lang="ko-KR" altLang="en-US" sz="14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단축 </a:t>
                      </a:r>
                      <a:endParaRPr kumimoji="1" lang="ko-Kore-KR" altLang="en-US" sz="14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시계열 분석</a:t>
                      </a:r>
                    </a:p>
                  </a:txBody>
                  <a:tcPr anchor="ctr" anchorCtr="1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수주부터 납기까지 걸리는 기간 파악</a:t>
                      </a:r>
                      <a:endParaRPr lang="en-US" altLang="ko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(Y=</a:t>
                      </a:r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납기일자 </a:t>
                      </a:r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-</a:t>
                      </a:r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수주일자</a:t>
                      </a:r>
                      <a:endParaRPr lang="en-US" altLang="ko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이정균</a:t>
                      </a:r>
                      <a:endParaRPr lang="en-US" altLang="ko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514599"/>
                  </a:ext>
                </a:extLst>
              </a:tr>
              <a:tr h="71221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612609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4006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ADD7D7-DD7C-094D-4FC8-91CDF787C1E3}"/>
              </a:ext>
            </a:extLst>
          </p:cNvPr>
          <p:cNvSpPr/>
          <p:nvPr/>
        </p:nvSpPr>
        <p:spPr>
          <a:xfrm>
            <a:off x="10310648" y="6547945"/>
            <a:ext cx="1807780" cy="3100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BE99B4-B27E-5F23-094F-7FDF49CF4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46A2D13-BAD1-5495-323C-DE57A06FF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979276"/>
              </p:ext>
            </p:extLst>
          </p:nvPr>
        </p:nvGraphicFramePr>
        <p:xfrm>
          <a:off x="977461" y="784632"/>
          <a:ext cx="10376341" cy="467211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0939">
                  <a:extLst>
                    <a:ext uri="{9D8B030D-6E8A-4147-A177-3AD203B41FA5}">
                      <a16:colId xmlns:a16="http://schemas.microsoft.com/office/drawing/2014/main" val="512561563"/>
                    </a:ext>
                  </a:extLst>
                </a:gridCol>
                <a:gridCol w="1061545">
                  <a:extLst>
                    <a:ext uri="{9D8B030D-6E8A-4147-A177-3AD203B41FA5}">
                      <a16:colId xmlns:a16="http://schemas.microsoft.com/office/drawing/2014/main" val="2801814503"/>
                    </a:ext>
                  </a:extLst>
                </a:gridCol>
                <a:gridCol w="3399075">
                  <a:extLst>
                    <a:ext uri="{9D8B030D-6E8A-4147-A177-3AD203B41FA5}">
                      <a16:colId xmlns:a16="http://schemas.microsoft.com/office/drawing/2014/main" val="1605517600"/>
                    </a:ext>
                  </a:extLst>
                </a:gridCol>
                <a:gridCol w="1300461">
                  <a:extLst>
                    <a:ext uri="{9D8B030D-6E8A-4147-A177-3AD203B41FA5}">
                      <a16:colId xmlns:a16="http://schemas.microsoft.com/office/drawing/2014/main" val="3289328392"/>
                    </a:ext>
                  </a:extLst>
                </a:gridCol>
                <a:gridCol w="1488532">
                  <a:extLst>
                    <a:ext uri="{9D8B030D-6E8A-4147-A177-3AD203B41FA5}">
                      <a16:colId xmlns:a16="http://schemas.microsoft.com/office/drawing/2014/main" val="3066969132"/>
                    </a:ext>
                  </a:extLst>
                </a:gridCol>
                <a:gridCol w="1665789">
                  <a:extLst>
                    <a:ext uri="{9D8B030D-6E8A-4147-A177-3AD203B41FA5}">
                      <a16:colId xmlns:a16="http://schemas.microsoft.com/office/drawing/2014/main" val="888258051"/>
                    </a:ext>
                  </a:extLst>
                </a:gridCol>
              </a:tblGrid>
              <a:tr h="383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목적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>
                    <a:solidFill>
                      <a:srgbClr val="1D31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분석방법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>
                    <a:solidFill>
                      <a:srgbClr val="1D315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주요내용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>
                    <a:solidFill>
                      <a:srgbClr val="1D315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담당자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>
                    <a:solidFill>
                      <a:srgbClr val="1D31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비고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>
                    <a:solidFill>
                      <a:srgbClr val="1D31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580105"/>
                  </a:ext>
                </a:extLst>
              </a:tr>
              <a:tr h="36738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생산라인을 고려한 수주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line plot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월별 출고량 파악</a:t>
                      </a:r>
                      <a:endParaRPr lang="en-US" altLang="ko-KR" sz="140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</a:t>
                      </a:r>
                      <a:r>
                        <a:rPr lang="en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Y: </a:t>
                      </a:r>
                      <a:r>
                        <a:rPr lang="ko-KR" altLang="en-US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출고수량</a:t>
                      </a:r>
                      <a:r>
                        <a:rPr lang="en-US" altLang="ko-KR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 </a:t>
                      </a:r>
                      <a:r>
                        <a:rPr lang="en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X:</a:t>
                      </a:r>
                      <a:r>
                        <a:rPr lang="ko-KR" altLang="en-US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생산일자</a:t>
                      </a:r>
                      <a:r>
                        <a:rPr lang="en-US" altLang="ko-KR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세 개를 파악한 후 비교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김용빈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식사류와 소스류를 분류하여 분석진행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extLst>
                  <a:ext uri="{0D108BD9-81ED-4DB2-BD59-A6C34878D82A}">
                    <a16:rowId xmlns:a16="http://schemas.microsoft.com/office/drawing/2014/main" val="139818385"/>
                  </a:ext>
                </a:extLst>
              </a:tr>
              <a:tr h="367386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월별 불량 제품 개수 파악</a:t>
                      </a:r>
                      <a:endParaRPr lang="en-US" altLang="ko-KR" sz="140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</a:t>
                      </a:r>
                      <a:r>
                        <a:rPr lang="en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Y: </a:t>
                      </a:r>
                      <a:r>
                        <a:rPr lang="ko-KR" altLang="en-US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생산량</a:t>
                      </a:r>
                      <a:r>
                        <a:rPr lang="en-US" altLang="ko-KR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 </a:t>
                      </a:r>
                      <a:r>
                        <a:rPr lang="en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X:</a:t>
                      </a:r>
                      <a:r>
                        <a:rPr lang="ko-KR" altLang="en-US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생산일자</a:t>
                      </a:r>
                      <a:r>
                        <a:rPr lang="en-US" altLang="ko-KR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정한나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extLst>
                  <a:ext uri="{0D108BD9-81ED-4DB2-BD59-A6C34878D82A}">
                    <a16:rowId xmlns:a16="http://schemas.microsoft.com/office/drawing/2014/main" val="726531386"/>
                  </a:ext>
                </a:extLst>
              </a:tr>
              <a:tr h="367386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월별 </a:t>
                      </a:r>
                      <a:r>
                        <a:rPr lang="ko-KR" altLang="en-US" sz="1400" u="none" strike="noStrike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수주량</a:t>
                      </a:r>
                      <a:r>
                        <a:rPr lang="ko-KR" altLang="en-US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파악</a:t>
                      </a:r>
                      <a:endParaRPr lang="en-US" altLang="ko-KR" sz="140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</a:t>
                      </a:r>
                      <a:r>
                        <a:rPr lang="en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Y: </a:t>
                      </a:r>
                      <a:r>
                        <a:rPr lang="ko-KR" altLang="en-US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생산량</a:t>
                      </a:r>
                      <a:r>
                        <a:rPr lang="en-US" altLang="ko-KR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 </a:t>
                      </a:r>
                      <a:r>
                        <a:rPr lang="en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X:</a:t>
                      </a:r>
                      <a:r>
                        <a:rPr lang="ko-KR" altLang="en-US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생산일자</a:t>
                      </a:r>
                      <a:r>
                        <a:rPr lang="en-US" altLang="ko-KR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박규리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extLst>
                  <a:ext uri="{0D108BD9-81ED-4DB2-BD59-A6C34878D82A}">
                    <a16:rowId xmlns:a16="http://schemas.microsoft.com/office/drawing/2014/main" val="2594462506"/>
                  </a:ext>
                </a:extLst>
              </a:tr>
              <a:tr h="367386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최적조건 도출을 통한 불량률 개선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u="none" strike="noStrike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Barplot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불량률이 높은 제품 파악</a:t>
                      </a:r>
                      <a:endParaRPr lang="en-US" altLang="ko-KR" sz="140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</a:t>
                      </a:r>
                      <a:r>
                        <a:rPr lang="en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Y: Error Message, X: </a:t>
                      </a:r>
                      <a:r>
                        <a:rPr lang="ko-KR" altLang="en-US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품목명</a:t>
                      </a:r>
                      <a:r>
                        <a:rPr lang="en-US" altLang="ko-KR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)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김용빈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extLst>
                  <a:ext uri="{0D108BD9-81ED-4DB2-BD59-A6C34878D82A}">
                    <a16:rowId xmlns:a16="http://schemas.microsoft.com/office/drawing/2014/main" val="3423798020"/>
                  </a:ext>
                </a:extLst>
              </a:tr>
              <a:tr h="23613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Pareto chart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Error Message </a:t>
                      </a:r>
                      <a:r>
                        <a:rPr lang="ko-KR" altLang="en-US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발생빈도 파악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정한나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extLst>
                  <a:ext uri="{0D108BD9-81ED-4DB2-BD59-A6C34878D82A}">
                    <a16:rowId xmlns:a16="http://schemas.microsoft.com/office/drawing/2014/main" val="26803049"/>
                  </a:ext>
                </a:extLst>
              </a:tr>
              <a:tr h="23613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Heatmap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rowSpan="3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변수 간의 상관관계 파악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rowSpan="3"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정준영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extLst>
                  <a:ext uri="{0D108BD9-81ED-4DB2-BD59-A6C34878D82A}">
                    <a16:rowId xmlns:a16="http://schemas.microsoft.com/office/drawing/2014/main" val="448819815"/>
                  </a:ext>
                </a:extLst>
              </a:tr>
              <a:tr h="23613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u="none" strike="noStrike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Barplot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ko-Kore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이경민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extLst>
                  <a:ext uri="{0D108BD9-81ED-4DB2-BD59-A6C34878D82A}">
                    <a16:rowId xmlns:a16="http://schemas.microsoft.com/office/drawing/2014/main" val="2743592413"/>
                  </a:ext>
                </a:extLst>
              </a:tr>
              <a:tr h="23613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Scatterplot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ko-Kore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서원교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extLst>
                  <a:ext uri="{0D108BD9-81ED-4DB2-BD59-A6C34878D82A}">
                    <a16:rowId xmlns:a16="http://schemas.microsoft.com/office/drawing/2014/main" val="1541402862"/>
                  </a:ext>
                </a:extLst>
              </a:tr>
              <a:tr h="23613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통계적검정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Welch’s t-test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검정을 통해 온도의 유의성 판단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김용빈</a:t>
                      </a:r>
                    </a:p>
                  </a:txBody>
                  <a:tcPr marL="7747" marR="7747" marT="7747" marB="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892802"/>
                  </a:ext>
                </a:extLst>
              </a:tr>
              <a:tr h="23613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SVM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rowSpan="3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예측 모델을 통한 최적조건 도출</a:t>
                      </a:r>
                      <a:endParaRPr lang="en-US" altLang="ko-KR" sz="160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</a:t>
                      </a:r>
                      <a:r>
                        <a:rPr lang="en" altLang="ko-Kore-KR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Y: </a:t>
                      </a:r>
                      <a:r>
                        <a:rPr lang="ko-KR" altLang="en-US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불량여부</a:t>
                      </a:r>
                      <a:r>
                        <a:rPr lang="en-US" altLang="ko-KR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 </a:t>
                      </a:r>
                      <a:r>
                        <a:rPr lang="en" altLang="ko-Kore-KR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X: </a:t>
                      </a:r>
                      <a:r>
                        <a:rPr lang="ko-KR" altLang="en-US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온도</a:t>
                      </a:r>
                      <a:r>
                        <a:rPr lang="en-US" altLang="ko-KR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압력</a:t>
                      </a:r>
                      <a:r>
                        <a:rPr lang="en-US" altLang="ko-KR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생산라인</a:t>
                      </a:r>
                      <a:r>
                        <a:rPr lang="en-US" altLang="ko-KR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작업장</a:t>
                      </a:r>
                      <a:r>
                        <a:rPr lang="en-US" altLang="ko-KR" sz="12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rowSpan="3"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이정균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extLst>
                  <a:ext uri="{0D108BD9-81ED-4DB2-BD59-A6C34878D82A}">
                    <a16:rowId xmlns:a16="http://schemas.microsoft.com/office/drawing/2014/main" val="4290338654"/>
                  </a:ext>
                </a:extLst>
              </a:tr>
              <a:tr h="23613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KNN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정한나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extLst>
                  <a:ext uri="{0D108BD9-81ED-4DB2-BD59-A6C34878D82A}">
                    <a16:rowId xmlns:a16="http://schemas.microsoft.com/office/drawing/2014/main" val="3012403320"/>
                  </a:ext>
                </a:extLst>
              </a:tr>
              <a:tr h="23613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인공신경망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박규리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extLst>
                  <a:ext uri="{0D108BD9-81ED-4DB2-BD59-A6C34878D82A}">
                    <a16:rowId xmlns:a16="http://schemas.microsoft.com/office/drawing/2014/main" val="1642738927"/>
                  </a:ext>
                </a:extLst>
              </a:tr>
              <a:tr h="7831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공정 개선을 통한</a:t>
                      </a:r>
                      <a:endParaRPr lang="en-US" altLang="ko-KR" sz="140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lead time </a:t>
                      </a:r>
                      <a:r>
                        <a:rPr lang="ko-KR" altLang="en-US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단축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시계열 분석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불량률 상위 제품의 납기일 </a:t>
                      </a:r>
                      <a:r>
                        <a:rPr lang="en-US" altLang="ko-KR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- </a:t>
                      </a:r>
                      <a:r>
                        <a:rPr lang="ko-KR" altLang="en-US" sz="140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수주일 </a:t>
                      </a:r>
                      <a:endParaRPr lang="en-US" altLang="ko-KR" sz="140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서원교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747" marR="7747" marT="7747" marB="0" anchor="ctr"/>
                </a:tc>
                <a:extLst>
                  <a:ext uri="{0D108BD9-81ED-4DB2-BD59-A6C34878D82A}">
                    <a16:rowId xmlns:a16="http://schemas.microsoft.com/office/drawing/2014/main" val="159786028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0B6E462A-6B39-1123-82F9-6670D3DE5B8D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5. </a:t>
            </a:r>
            <a:r>
              <a:rPr lang="ko-KR" altLang="en-US" sz="28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데이터  분석 계획</a:t>
            </a:r>
          </a:p>
        </p:txBody>
      </p:sp>
    </p:spTree>
    <p:extLst>
      <p:ext uri="{BB962C8B-B14F-4D97-AF65-F5344CB8AC3E}">
        <p14:creationId xmlns:p14="http://schemas.microsoft.com/office/powerpoint/2010/main" val="1042708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904240" y="3105834"/>
            <a:ext cx="507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시각화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04491" y="6310265"/>
            <a:ext cx="2287509" cy="547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02E6DA-045E-C47B-2894-01291DEC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87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19E682-217B-F046-A0CE-CBD141D4EDCD}"/>
              </a:ext>
            </a:extLst>
          </p:cNvPr>
          <p:cNvSpPr/>
          <p:nvPr/>
        </p:nvSpPr>
        <p:spPr>
          <a:xfrm>
            <a:off x="8235378" y="2368151"/>
            <a:ext cx="3385835" cy="822960"/>
          </a:xfrm>
          <a:prstGeom prst="rect">
            <a:avLst/>
          </a:prstGeom>
          <a:solidFill>
            <a:srgbClr val="1D3152"/>
          </a:solidFill>
          <a:ln>
            <a:solidFill>
              <a:srgbClr val="1D315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BCBBDD-4DCB-FC70-BC77-3B7042A1489D}"/>
              </a:ext>
            </a:extLst>
          </p:cNvPr>
          <p:cNvSpPr/>
          <p:nvPr/>
        </p:nvSpPr>
        <p:spPr>
          <a:xfrm>
            <a:off x="388880" y="924911"/>
            <a:ext cx="11500873" cy="5431439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B755F2-DF00-3EB2-82E9-B988F628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C613E5-4DA8-66D9-49CA-77B7A24E246C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A4C75-06D8-17C4-9202-34421083FFE6}"/>
              </a:ext>
            </a:extLst>
          </p:cNvPr>
          <p:cNvSpPr txBox="1"/>
          <p:nvPr/>
        </p:nvSpPr>
        <p:spPr>
          <a:xfrm>
            <a:off x="0" y="26539"/>
            <a:ext cx="61065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EF6AF-4D67-F386-97B6-0A055A899442}"/>
              </a:ext>
            </a:extLst>
          </p:cNvPr>
          <p:cNvSpPr txBox="1"/>
          <p:nvPr/>
        </p:nvSpPr>
        <p:spPr>
          <a:xfrm>
            <a:off x="388880" y="924911"/>
            <a:ext cx="11500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ore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Error Message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 가장 많이 발생한 상위 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개의 제품</a:t>
            </a:r>
            <a:endParaRPr kumimoji="1" lang="ko-Kore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F2E80-D54A-4340-7609-1E918FFCF632}"/>
              </a:ext>
            </a:extLst>
          </p:cNvPr>
          <p:cNvSpPr txBox="1"/>
          <p:nvPr/>
        </p:nvSpPr>
        <p:spPr>
          <a:xfrm>
            <a:off x="8235378" y="2217198"/>
            <a:ext cx="36235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2000" b="1" dirty="0"/>
              <a:t>상위 </a:t>
            </a:r>
            <a:r>
              <a:rPr kumimoji="1" lang="en-US" altLang="ko-KR" sz="2000" b="1" dirty="0"/>
              <a:t>20</a:t>
            </a:r>
            <a:r>
              <a:rPr kumimoji="1" lang="ko-KR" altLang="en-US" sz="2000" b="1" dirty="0"/>
              <a:t>개 중 </a:t>
            </a:r>
            <a:r>
              <a:rPr kumimoji="1" lang="ko-KR" altLang="en-US" sz="2000" b="1" dirty="0" err="1"/>
              <a:t>밥류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12</a:t>
            </a:r>
            <a:r>
              <a:rPr kumimoji="1" lang="ko-KR" altLang="en-US" sz="2000" b="1" dirty="0"/>
              <a:t>개</a:t>
            </a:r>
            <a:r>
              <a:rPr kumimoji="1" lang="en-US" altLang="ko-KR" sz="2000" b="1" dirty="0"/>
              <a:t>,</a:t>
            </a:r>
            <a:r>
              <a:rPr kumimoji="1" lang="ko-KR" altLang="en-US" sz="2000" b="1" dirty="0"/>
              <a:t> </a:t>
            </a:r>
            <a:endParaRPr kumimoji="1" lang="en-US" altLang="ko-KR" sz="2000" b="1" dirty="0"/>
          </a:p>
          <a:p>
            <a:pPr algn="just"/>
            <a:r>
              <a:rPr kumimoji="1" lang="ko-Kore-KR" altLang="en-US" sz="2000" b="1" dirty="0"/>
              <a:t>소스류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8</a:t>
            </a:r>
            <a:r>
              <a:rPr kumimoji="1" lang="ko-KR" altLang="en-US" sz="2000" b="1" dirty="0"/>
              <a:t>개로 불량 비중이</a:t>
            </a:r>
            <a:endParaRPr kumimoji="1" lang="en-US" altLang="ko-KR" sz="2000" b="1" dirty="0"/>
          </a:p>
          <a:p>
            <a:pPr algn="just"/>
            <a:r>
              <a:rPr kumimoji="1" lang="ko-KR" altLang="en-US" sz="2000" b="1" dirty="0"/>
              <a:t>유사</a:t>
            </a:r>
            <a:endParaRPr kumimoji="1" lang="en-US" altLang="ko-KR" sz="2000" b="1" dirty="0"/>
          </a:p>
          <a:p>
            <a:pPr marL="285750" indent="-285750" algn="just">
              <a:buFontTx/>
              <a:buChar char="-"/>
            </a:pPr>
            <a:endParaRPr kumimoji="1" lang="en-US" altLang="ko-KR" sz="2000" b="1" dirty="0"/>
          </a:p>
          <a:p>
            <a:pPr marL="285750" indent="-285750" algn="just">
              <a:buFontTx/>
              <a:buChar char="-"/>
            </a:pPr>
            <a:endParaRPr kumimoji="1" lang="en-US" altLang="ko-KR" sz="2000" b="1" dirty="0"/>
          </a:p>
          <a:p>
            <a:pPr marL="285750" indent="-285750" algn="just">
              <a:buFontTx/>
              <a:buChar char="-"/>
            </a:pPr>
            <a:endParaRPr kumimoji="1" lang="en-US" altLang="ko-KR" sz="2000" b="1" dirty="0"/>
          </a:p>
          <a:p>
            <a:pPr marL="285750" indent="-285750" algn="just">
              <a:buFontTx/>
              <a:buChar char="-"/>
            </a:pPr>
            <a:endParaRPr kumimoji="1" lang="en-US" altLang="ko-KR" sz="2000" b="1" dirty="0"/>
          </a:p>
          <a:p>
            <a:pPr algn="just"/>
            <a:endParaRPr kumimoji="1" lang="en-US" altLang="ko-KR" sz="2000" b="1" dirty="0"/>
          </a:p>
          <a:p>
            <a:pPr algn="just"/>
            <a:r>
              <a:rPr kumimoji="1" lang="ko-KR" altLang="en-US" sz="2000" b="1" dirty="0" err="1"/>
              <a:t>밥류와</a:t>
            </a:r>
            <a:r>
              <a:rPr kumimoji="1" lang="ko-KR" altLang="en-US" sz="2000" b="1" dirty="0"/>
              <a:t> 소스류를 분리하여</a:t>
            </a:r>
            <a:endParaRPr kumimoji="1" lang="en-US" altLang="ko-KR" sz="2000" b="1" dirty="0"/>
          </a:p>
          <a:p>
            <a:pPr algn="just"/>
            <a:r>
              <a:rPr kumimoji="1" lang="en-US" altLang="ko-KR" sz="2000" b="1" dirty="0"/>
              <a:t>Data</a:t>
            </a:r>
            <a:r>
              <a:rPr kumimoji="1" lang="ko-KR" altLang="en-US" sz="2000" b="1" dirty="0"/>
              <a:t> 분석 </a:t>
            </a:r>
            <a:endParaRPr kumimoji="1" lang="en-US" altLang="ko-KR" sz="20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F2841A5-71A8-7778-6900-055801E78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" y="1386576"/>
            <a:ext cx="7457388" cy="4831344"/>
          </a:xfrm>
          <a:prstGeom prst="rect">
            <a:avLst/>
          </a:prstGeom>
        </p:spPr>
      </p:pic>
      <p:sp>
        <p:nvSpPr>
          <p:cNvPr id="20" name="아래쪽 화살표[D] 19">
            <a:extLst>
              <a:ext uri="{FF2B5EF4-FFF2-40B4-BE49-F238E27FC236}">
                <a16:creationId xmlns:a16="http://schemas.microsoft.com/office/drawing/2014/main" id="{20E31E84-3D52-D60F-2F4B-B73C401BB27F}"/>
              </a:ext>
            </a:extLst>
          </p:cNvPr>
          <p:cNvSpPr/>
          <p:nvPr/>
        </p:nvSpPr>
        <p:spPr>
          <a:xfrm>
            <a:off x="9845040" y="3237278"/>
            <a:ext cx="274320" cy="1129937"/>
          </a:xfrm>
          <a:prstGeom prst="downArrow">
            <a:avLst/>
          </a:prstGeom>
          <a:solidFill>
            <a:srgbClr val="1D31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5913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19E682-217B-F046-A0CE-CBD141D4EDCD}"/>
              </a:ext>
            </a:extLst>
          </p:cNvPr>
          <p:cNvSpPr/>
          <p:nvPr/>
        </p:nvSpPr>
        <p:spPr>
          <a:xfrm>
            <a:off x="8235378" y="2368151"/>
            <a:ext cx="3385835" cy="822960"/>
          </a:xfrm>
          <a:prstGeom prst="rect">
            <a:avLst/>
          </a:prstGeom>
          <a:solidFill>
            <a:srgbClr val="1D3152"/>
          </a:solidFill>
          <a:ln>
            <a:solidFill>
              <a:srgbClr val="1D315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BCBBDD-4DCB-FC70-BC77-3B7042A1489D}"/>
              </a:ext>
            </a:extLst>
          </p:cNvPr>
          <p:cNvSpPr/>
          <p:nvPr/>
        </p:nvSpPr>
        <p:spPr>
          <a:xfrm>
            <a:off x="376009" y="951169"/>
            <a:ext cx="11500873" cy="5431439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B755F2-DF00-3EB2-82E9-B988F628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C613E5-4DA8-66D9-49CA-77B7A24E246C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A4C75-06D8-17C4-9202-34421083FFE6}"/>
              </a:ext>
            </a:extLst>
          </p:cNvPr>
          <p:cNvSpPr txBox="1"/>
          <p:nvPr/>
        </p:nvSpPr>
        <p:spPr>
          <a:xfrm>
            <a:off x="0" y="26539"/>
            <a:ext cx="61065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EF6AF-4D67-F386-97B6-0A055A899442}"/>
              </a:ext>
            </a:extLst>
          </p:cNvPr>
          <p:cNvSpPr txBox="1"/>
          <p:nvPr/>
        </p:nvSpPr>
        <p:spPr>
          <a:xfrm>
            <a:off x="388881" y="924911"/>
            <a:ext cx="757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2)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가장 많이 발생한 </a:t>
            </a:r>
            <a:r>
              <a:rPr kumimoji="1" lang="en-US" altLang="ko-Kore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Error Message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상위 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</a:t>
            </a:r>
            <a:endParaRPr kumimoji="1" lang="ko-Kore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F2E80-D54A-4340-7609-1E918FFCF632}"/>
              </a:ext>
            </a:extLst>
          </p:cNvPr>
          <p:cNvSpPr txBox="1"/>
          <p:nvPr/>
        </p:nvSpPr>
        <p:spPr>
          <a:xfrm>
            <a:off x="8389993" y="1653476"/>
            <a:ext cx="3623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-</a:t>
            </a:r>
            <a:r>
              <a:rPr kumimoji="1" lang="ko-KR" altLang="en-US" sz="2000" b="1" dirty="0"/>
              <a:t> </a:t>
            </a:r>
            <a:r>
              <a:rPr kumimoji="1" lang="ko-KR" altLang="en-US" sz="2000" b="1" dirty="0" err="1"/>
              <a:t>공정과부하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48%, </a:t>
            </a:r>
          </a:p>
          <a:p>
            <a:r>
              <a:rPr kumimoji="1" lang="en-US" altLang="ko-KR" sz="2000" b="1" dirty="0"/>
              <a:t>-</a:t>
            </a:r>
            <a:r>
              <a:rPr kumimoji="1" lang="ko-KR" altLang="en-US" sz="2000" b="1" dirty="0"/>
              <a:t> 장비오염 </a:t>
            </a:r>
            <a:r>
              <a:rPr kumimoji="1" lang="en-US" altLang="ko-KR" sz="2000" b="1" dirty="0"/>
              <a:t>15%</a:t>
            </a:r>
          </a:p>
          <a:p>
            <a:r>
              <a:rPr kumimoji="1" lang="en-US" altLang="ko-KR" sz="2000" b="1" dirty="0"/>
              <a:t>-</a:t>
            </a:r>
            <a:r>
              <a:rPr kumimoji="1" lang="ko-KR" altLang="en-US" sz="2000" b="1" dirty="0"/>
              <a:t> 기타 </a:t>
            </a:r>
            <a:r>
              <a:rPr kumimoji="1" lang="en-US" altLang="ko-KR" sz="2000" b="1" dirty="0"/>
              <a:t>6%</a:t>
            </a:r>
          </a:p>
          <a:p>
            <a:r>
              <a:rPr kumimoji="1" lang="en-US" altLang="ko-KR" sz="2000" b="1" dirty="0"/>
              <a:t>- </a:t>
            </a:r>
            <a:r>
              <a:rPr kumimoji="1" lang="ko-KR" altLang="en-US" sz="2000" b="1" dirty="0"/>
              <a:t>라벨부착오류 </a:t>
            </a:r>
            <a:r>
              <a:rPr kumimoji="1" lang="en-US" altLang="ko-KR" sz="2000" b="1" dirty="0"/>
              <a:t>4% </a:t>
            </a:r>
            <a:r>
              <a:rPr kumimoji="1" lang="ko-KR" altLang="en-US" sz="2000" b="1" dirty="0"/>
              <a:t>  </a:t>
            </a:r>
            <a:endParaRPr kumimoji="1" lang="en-US" altLang="ko-KR" sz="2000" b="1" dirty="0"/>
          </a:p>
        </p:txBody>
      </p:sp>
      <p:sp>
        <p:nvSpPr>
          <p:cNvPr id="20" name="아래쪽 화살표[D] 19">
            <a:extLst>
              <a:ext uri="{FF2B5EF4-FFF2-40B4-BE49-F238E27FC236}">
                <a16:creationId xmlns:a16="http://schemas.microsoft.com/office/drawing/2014/main" id="{20E31E84-3D52-D60F-2F4B-B73C401BB27F}"/>
              </a:ext>
            </a:extLst>
          </p:cNvPr>
          <p:cNvSpPr/>
          <p:nvPr/>
        </p:nvSpPr>
        <p:spPr>
          <a:xfrm>
            <a:off x="9845040" y="3101921"/>
            <a:ext cx="274320" cy="1129937"/>
          </a:xfrm>
          <a:prstGeom prst="downArrow">
            <a:avLst/>
          </a:prstGeom>
          <a:solidFill>
            <a:srgbClr val="1D31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131701-1CF0-D550-3CB5-F9E229133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59" y="1435446"/>
            <a:ext cx="7547782" cy="4920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EECB5-F474-5FFB-7944-99F7B4448072}"/>
              </a:ext>
            </a:extLst>
          </p:cNvPr>
          <p:cNvSpPr txBox="1"/>
          <p:nvPr/>
        </p:nvSpPr>
        <p:spPr>
          <a:xfrm>
            <a:off x="8481848" y="4445641"/>
            <a:ext cx="3291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ore-KR" altLang="en-US" sz="2000" b="1" dirty="0">
                <a:solidFill>
                  <a:srgbClr val="FF0000"/>
                </a:solidFill>
              </a:rPr>
              <a:t>공정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 과부하 </a:t>
            </a:r>
            <a:r>
              <a:rPr kumimoji="1" lang="ko-KR" altLang="en-US" sz="2000" b="1" dirty="0"/>
              <a:t>및 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장비오염</a:t>
            </a:r>
            <a:r>
              <a:rPr kumimoji="1" lang="ko-KR" altLang="en-US" sz="2000" b="1" dirty="0"/>
              <a:t> 문제해결을 통한 불량 제품 조치 </a:t>
            </a:r>
            <a:endParaRPr kumimoji="1" lang="ko-Kore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80595-A5E3-5E00-227A-7F5BACC6E96D}"/>
              </a:ext>
            </a:extLst>
          </p:cNvPr>
          <p:cNvSpPr txBox="1"/>
          <p:nvPr/>
        </p:nvSpPr>
        <p:spPr>
          <a:xfrm>
            <a:off x="3389584" y="3259723"/>
            <a:ext cx="1219201" cy="338554"/>
          </a:xfrm>
          <a:prstGeom prst="rect">
            <a:avLst/>
          </a:prstGeom>
          <a:noFill/>
          <a:ln w="19050">
            <a:solidFill>
              <a:srgbClr val="7DA7DA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공정과부하</a:t>
            </a:r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98001E8A-706B-0336-473B-9DEC21CCC656}"/>
              </a:ext>
            </a:extLst>
          </p:cNvPr>
          <p:cNvSpPr/>
          <p:nvPr/>
        </p:nvSpPr>
        <p:spPr>
          <a:xfrm>
            <a:off x="2858812" y="3344917"/>
            <a:ext cx="541281" cy="169277"/>
          </a:xfrm>
          <a:prstGeom prst="leftArrow">
            <a:avLst/>
          </a:prstGeom>
          <a:solidFill>
            <a:srgbClr val="7DA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6773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19E682-217B-F046-A0CE-CBD141D4EDCD}"/>
              </a:ext>
            </a:extLst>
          </p:cNvPr>
          <p:cNvSpPr/>
          <p:nvPr/>
        </p:nvSpPr>
        <p:spPr>
          <a:xfrm>
            <a:off x="8235378" y="2368151"/>
            <a:ext cx="3385835" cy="822960"/>
          </a:xfrm>
          <a:prstGeom prst="rect">
            <a:avLst/>
          </a:prstGeom>
          <a:solidFill>
            <a:srgbClr val="1D3152"/>
          </a:solidFill>
          <a:ln>
            <a:solidFill>
              <a:srgbClr val="1D315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BCBBDD-4DCB-FC70-BC77-3B7042A1489D}"/>
              </a:ext>
            </a:extLst>
          </p:cNvPr>
          <p:cNvSpPr/>
          <p:nvPr/>
        </p:nvSpPr>
        <p:spPr>
          <a:xfrm>
            <a:off x="376009" y="951169"/>
            <a:ext cx="11500873" cy="5431439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B755F2-DF00-3EB2-82E9-B988F628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C613E5-4DA8-66D9-49CA-77B7A24E246C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A4C75-06D8-17C4-9202-34421083FFE6}"/>
              </a:ext>
            </a:extLst>
          </p:cNvPr>
          <p:cNvSpPr txBox="1"/>
          <p:nvPr/>
        </p:nvSpPr>
        <p:spPr>
          <a:xfrm>
            <a:off x="0" y="26539"/>
            <a:ext cx="61065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EF6AF-4D67-F386-97B6-0A055A899442}"/>
              </a:ext>
            </a:extLst>
          </p:cNvPr>
          <p:cNvSpPr txBox="1"/>
          <p:nvPr/>
        </p:nvSpPr>
        <p:spPr>
          <a:xfrm>
            <a:off x="388881" y="924911"/>
            <a:ext cx="757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/>
              <a:t>3</a:t>
            </a:r>
            <a:r>
              <a:rPr kumimoji="1" lang="en-US" altLang="ko-KR" sz="2400" b="1" dirty="0"/>
              <a:t>) </a:t>
            </a:r>
            <a:r>
              <a:rPr kumimoji="1" lang="ko-Kore-KR" altLang="en-US" sz="2400" b="1" dirty="0"/>
              <a:t>불량여부에 따른 온도 평균검정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8A8EE1-F4A4-41CA-1028-3A590FFE0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004" y="1386576"/>
            <a:ext cx="4211850" cy="46673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7F28A2-18F3-3F93-D638-DB77EAF5F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6" y="1492470"/>
            <a:ext cx="4211850" cy="45614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A1FA02-E9F7-78DA-9285-2C8E2877A1D7}"/>
              </a:ext>
            </a:extLst>
          </p:cNvPr>
          <p:cNvSpPr txBox="1"/>
          <p:nvPr/>
        </p:nvSpPr>
        <p:spPr>
          <a:xfrm>
            <a:off x="9710232" y="1856301"/>
            <a:ext cx="248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충전실온도 및 쿠킹온도가 불량 여부에 영향을 줌</a:t>
            </a:r>
          </a:p>
        </p:txBody>
      </p:sp>
    </p:spTree>
    <p:extLst>
      <p:ext uri="{BB962C8B-B14F-4D97-AF65-F5344CB8AC3E}">
        <p14:creationId xmlns:p14="http://schemas.microsoft.com/office/powerpoint/2010/main" val="3636536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19E682-217B-F046-A0CE-CBD141D4EDCD}"/>
              </a:ext>
            </a:extLst>
          </p:cNvPr>
          <p:cNvSpPr/>
          <p:nvPr/>
        </p:nvSpPr>
        <p:spPr>
          <a:xfrm>
            <a:off x="8235378" y="2368151"/>
            <a:ext cx="3385835" cy="822960"/>
          </a:xfrm>
          <a:prstGeom prst="rect">
            <a:avLst/>
          </a:prstGeom>
          <a:solidFill>
            <a:srgbClr val="1D3152"/>
          </a:solidFill>
          <a:ln>
            <a:solidFill>
              <a:srgbClr val="1D315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BCBBDD-4DCB-FC70-BC77-3B7042A1489D}"/>
              </a:ext>
            </a:extLst>
          </p:cNvPr>
          <p:cNvSpPr/>
          <p:nvPr/>
        </p:nvSpPr>
        <p:spPr>
          <a:xfrm>
            <a:off x="376009" y="951169"/>
            <a:ext cx="11500873" cy="5431439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B755F2-DF00-3EB2-82E9-B988F628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C613E5-4DA8-66D9-49CA-77B7A24E246C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A4C75-06D8-17C4-9202-34421083FFE6}"/>
              </a:ext>
            </a:extLst>
          </p:cNvPr>
          <p:cNvSpPr txBox="1"/>
          <p:nvPr/>
        </p:nvSpPr>
        <p:spPr>
          <a:xfrm>
            <a:off x="0" y="26539"/>
            <a:ext cx="61065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EF6AF-4D67-F386-97B6-0A055A899442}"/>
              </a:ext>
            </a:extLst>
          </p:cNvPr>
          <p:cNvSpPr txBox="1"/>
          <p:nvPr/>
        </p:nvSpPr>
        <p:spPr>
          <a:xfrm>
            <a:off x="388881" y="924911"/>
            <a:ext cx="757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4)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Error Data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변수 간 상관관계 </a:t>
            </a:r>
            <a:endParaRPr kumimoji="1" lang="ko-Kore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EECB5-F474-5FFB-7944-99F7B4448072}"/>
              </a:ext>
            </a:extLst>
          </p:cNvPr>
          <p:cNvSpPr txBox="1"/>
          <p:nvPr/>
        </p:nvSpPr>
        <p:spPr>
          <a:xfrm>
            <a:off x="7693572" y="4445641"/>
            <a:ext cx="4055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쿠킹온도와 </a:t>
            </a:r>
            <a:r>
              <a:rPr kumimoji="1" lang="ko-KR" altLang="en-US" sz="20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실링온도</a:t>
            </a:r>
            <a:r>
              <a: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상관성 확인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3F777D-C3BA-FFA6-50C6-530AE73D9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06" y="1331918"/>
            <a:ext cx="7251066" cy="5024432"/>
          </a:xfrm>
          <a:prstGeom prst="rect">
            <a:avLst/>
          </a:prstGeom>
        </p:spPr>
      </p:pic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E3723EB8-0E01-93B8-E1A9-DF5031C4318C}"/>
              </a:ext>
            </a:extLst>
          </p:cNvPr>
          <p:cNvSpPr/>
          <p:nvPr/>
        </p:nvSpPr>
        <p:spPr>
          <a:xfrm rot="21113158">
            <a:off x="3748721" y="2785277"/>
            <a:ext cx="4376409" cy="15989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50800" dir="66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796BEA-EA55-1ACD-51BB-0A12FD869C16}"/>
              </a:ext>
            </a:extLst>
          </p:cNvPr>
          <p:cNvSpPr txBox="1"/>
          <p:nvPr/>
        </p:nvSpPr>
        <p:spPr>
          <a:xfrm>
            <a:off x="7760069" y="5444356"/>
            <a:ext cx="3861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실링온도</a:t>
            </a:r>
            <a:r>
              <a: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제거 후 분석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F2FA0C6C-5C23-CB83-DFC9-1FFF557CAEF1}"/>
              </a:ext>
            </a:extLst>
          </p:cNvPr>
          <p:cNvSpPr/>
          <p:nvPr/>
        </p:nvSpPr>
        <p:spPr>
          <a:xfrm>
            <a:off x="9605919" y="4929491"/>
            <a:ext cx="231228" cy="399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860C44C-EF15-8FB2-6D5D-1032D2DF1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456" y="1315069"/>
            <a:ext cx="3208513" cy="29167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16AAB2-6509-6DB4-489A-1D7F8B5802E1}"/>
              </a:ext>
            </a:extLst>
          </p:cNvPr>
          <p:cNvSpPr txBox="1"/>
          <p:nvPr/>
        </p:nvSpPr>
        <p:spPr>
          <a:xfrm>
            <a:off x="749252" y="2710544"/>
            <a:ext cx="3004457" cy="887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77266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19E682-217B-F046-A0CE-CBD141D4EDCD}"/>
              </a:ext>
            </a:extLst>
          </p:cNvPr>
          <p:cNvSpPr/>
          <p:nvPr/>
        </p:nvSpPr>
        <p:spPr>
          <a:xfrm>
            <a:off x="8235378" y="2368151"/>
            <a:ext cx="3385835" cy="822960"/>
          </a:xfrm>
          <a:prstGeom prst="rect">
            <a:avLst/>
          </a:prstGeom>
          <a:solidFill>
            <a:srgbClr val="1D3152"/>
          </a:solidFill>
          <a:ln>
            <a:solidFill>
              <a:srgbClr val="1D315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BCBBDD-4DCB-FC70-BC77-3B7042A1489D}"/>
              </a:ext>
            </a:extLst>
          </p:cNvPr>
          <p:cNvSpPr/>
          <p:nvPr/>
        </p:nvSpPr>
        <p:spPr>
          <a:xfrm>
            <a:off x="376009" y="951169"/>
            <a:ext cx="11500873" cy="5431439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B755F2-DF00-3EB2-82E9-B988F628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C613E5-4DA8-66D9-49CA-77B7A24E246C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A4C75-06D8-17C4-9202-34421083FFE6}"/>
              </a:ext>
            </a:extLst>
          </p:cNvPr>
          <p:cNvSpPr txBox="1"/>
          <p:nvPr/>
        </p:nvSpPr>
        <p:spPr>
          <a:xfrm>
            <a:off x="0" y="26539"/>
            <a:ext cx="61065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EF6AF-4D67-F386-97B6-0A055A899442}"/>
              </a:ext>
            </a:extLst>
          </p:cNvPr>
          <p:cNvSpPr txBox="1"/>
          <p:nvPr/>
        </p:nvSpPr>
        <p:spPr>
          <a:xfrm>
            <a:off x="388881" y="924911"/>
            <a:ext cx="757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5)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불량여부에 따른 온도와 압력 비교</a:t>
            </a:r>
            <a:endParaRPr kumimoji="1" lang="ko-Kore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EECB5-F474-5FFB-7944-99F7B4448072}"/>
              </a:ext>
            </a:extLst>
          </p:cNvPr>
          <p:cNvSpPr txBox="1"/>
          <p:nvPr/>
        </p:nvSpPr>
        <p:spPr>
          <a:xfrm>
            <a:off x="7008301" y="2319669"/>
            <a:ext cx="4612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쿠킹스팀압력이</a:t>
            </a:r>
            <a:r>
              <a: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20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낮을때</a:t>
            </a:r>
            <a:r>
              <a: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불량률이 높음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F2FA0C6C-5C23-CB83-DFC9-1FFF557CAEF1}"/>
              </a:ext>
            </a:extLst>
          </p:cNvPr>
          <p:cNvSpPr/>
          <p:nvPr/>
        </p:nvSpPr>
        <p:spPr>
          <a:xfrm>
            <a:off x="9203445" y="2979730"/>
            <a:ext cx="239146" cy="1098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4C402C-5F35-3FCC-1853-DEBB65D0D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86" y="1443634"/>
            <a:ext cx="6437515" cy="49127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E2BF90-3689-9A8A-0914-DBAD182052C0}"/>
              </a:ext>
            </a:extLst>
          </p:cNvPr>
          <p:cNvSpPr txBox="1"/>
          <p:nvPr/>
        </p:nvSpPr>
        <p:spPr>
          <a:xfrm>
            <a:off x="7008301" y="4338009"/>
            <a:ext cx="4612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적정</a:t>
            </a:r>
            <a:r>
              <a: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20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쿠킹스팀</a:t>
            </a:r>
            <a:r>
              <a: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압력 분석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DAFA9B-BFAF-6D9C-4C29-3F2B1B225916}"/>
              </a:ext>
            </a:extLst>
          </p:cNvPr>
          <p:cNvSpPr txBox="1"/>
          <p:nvPr/>
        </p:nvSpPr>
        <p:spPr>
          <a:xfrm>
            <a:off x="6824443" y="4163617"/>
            <a:ext cx="662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ore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불량</a:t>
            </a:r>
            <a:r>
              <a:rPr kumimoji="1" lang="en-US" altLang="ko-Kore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kumimoji="1" lang="ko-Kore-KR" altLang="en-US" sz="1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013A4B-AECE-CFD3-91FA-5AC4792F1673}"/>
              </a:ext>
            </a:extLst>
          </p:cNvPr>
          <p:cNvSpPr txBox="1"/>
          <p:nvPr/>
        </p:nvSpPr>
        <p:spPr>
          <a:xfrm>
            <a:off x="6819452" y="3793737"/>
            <a:ext cx="662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ore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양품</a:t>
            </a:r>
            <a:r>
              <a:rPr kumimoji="1" lang="en-US" altLang="ko-Kore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kumimoji="1" lang="ko-Kore-KR" altLang="en-US" sz="1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50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19E682-217B-F046-A0CE-CBD141D4EDCD}"/>
              </a:ext>
            </a:extLst>
          </p:cNvPr>
          <p:cNvSpPr/>
          <p:nvPr/>
        </p:nvSpPr>
        <p:spPr>
          <a:xfrm>
            <a:off x="8235378" y="2368151"/>
            <a:ext cx="3385835" cy="822960"/>
          </a:xfrm>
          <a:prstGeom prst="rect">
            <a:avLst/>
          </a:prstGeom>
          <a:solidFill>
            <a:srgbClr val="1D3152"/>
          </a:solidFill>
          <a:ln>
            <a:solidFill>
              <a:srgbClr val="1D315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BCBBDD-4DCB-FC70-BC77-3B7042A1489D}"/>
              </a:ext>
            </a:extLst>
          </p:cNvPr>
          <p:cNvSpPr/>
          <p:nvPr/>
        </p:nvSpPr>
        <p:spPr>
          <a:xfrm>
            <a:off x="376009" y="951169"/>
            <a:ext cx="11500873" cy="5431439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B755F2-DF00-3EB2-82E9-B988F628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C613E5-4DA8-66D9-49CA-77B7A24E246C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A4C75-06D8-17C4-9202-34421083FFE6}"/>
              </a:ext>
            </a:extLst>
          </p:cNvPr>
          <p:cNvSpPr txBox="1"/>
          <p:nvPr/>
        </p:nvSpPr>
        <p:spPr>
          <a:xfrm>
            <a:off x="0" y="26539"/>
            <a:ext cx="61065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EF6AF-4D67-F386-97B6-0A055A899442}"/>
              </a:ext>
            </a:extLst>
          </p:cNvPr>
          <p:cNvSpPr txBox="1"/>
          <p:nvPr/>
        </p:nvSpPr>
        <p:spPr>
          <a:xfrm>
            <a:off x="388881" y="924911"/>
            <a:ext cx="757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6)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생산순서와 불량률의 상관관계</a:t>
            </a:r>
            <a:endParaRPr kumimoji="1" lang="ko-Kore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414074-286A-21EA-2564-38DE46B21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87" y="1315068"/>
            <a:ext cx="7141509" cy="50412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88A940-CF6D-6C47-CFF2-ACCFA9E86DE4}"/>
              </a:ext>
            </a:extLst>
          </p:cNvPr>
          <p:cNvSpPr txBox="1"/>
          <p:nvPr/>
        </p:nvSpPr>
        <p:spPr>
          <a:xfrm>
            <a:off x="1723696" y="1808263"/>
            <a:ext cx="252248" cy="3993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F1AD2-27AE-9260-B7F1-E0920EAC04FC}"/>
              </a:ext>
            </a:extLst>
          </p:cNvPr>
          <p:cNvSpPr txBox="1"/>
          <p:nvPr/>
        </p:nvSpPr>
        <p:spPr>
          <a:xfrm>
            <a:off x="7437187" y="2324553"/>
            <a:ext cx="4151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생산순서가</a:t>
            </a:r>
            <a:r>
              <a: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빠를수록 불량률 증가 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412E5510-2C5F-8A67-ADE9-7CECDECECC25}"/>
              </a:ext>
            </a:extLst>
          </p:cNvPr>
          <p:cNvSpPr/>
          <p:nvPr/>
        </p:nvSpPr>
        <p:spPr>
          <a:xfrm>
            <a:off x="9397898" y="2948950"/>
            <a:ext cx="252700" cy="1213511"/>
          </a:xfrm>
          <a:prstGeom prst="downArrow">
            <a:avLst/>
          </a:prstGeom>
          <a:solidFill>
            <a:srgbClr val="1D31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7EDE8-D982-E4DB-0D7D-64682E51A6B8}"/>
              </a:ext>
            </a:extLst>
          </p:cNvPr>
          <p:cNvSpPr txBox="1"/>
          <p:nvPr/>
        </p:nvSpPr>
        <p:spPr>
          <a:xfrm>
            <a:off x="7210097" y="4386749"/>
            <a:ext cx="4605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적정 예열 온도 분석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839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19E682-217B-F046-A0CE-CBD141D4EDCD}"/>
              </a:ext>
            </a:extLst>
          </p:cNvPr>
          <p:cNvSpPr/>
          <p:nvPr/>
        </p:nvSpPr>
        <p:spPr>
          <a:xfrm>
            <a:off x="8235378" y="2368151"/>
            <a:ext cx="3385835" cy="822960"/>
          </a:xfrm>
          <a:prstGeom prst="rect">
            <a:avLst/>
          </a:prstGeom>
          <a:solidFill>
            <a:srgbClr val="1D3152"/>
          </a:solidFill>
          <a:ln>
            <a:solidFill>
              <a:srgbClr val="1D315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BCBBDD-4DCB-FC70-BC77-3B7042A1489D}"/>
              </a:ext>
            </a:extLst>
          </p:cNvPr>
          <p:cNvSpPr/>
          <p:nvPr/>
        </p:nvSpPr>
        <p:spPr>
          <a:xfrm>
            <a:off x="376009" y="951169"/>
            <a:ext cx="11500873" cy="5431439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B755F2-DF00-3EB2-82E9-B988F628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C613E5-4DA8-66D9-49CA-77B7A24E246C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A4C75-06D8-17C4-9202-34421083FFE6}"/>
              </a:ext>
            </a:extLst>
          </p:cNvPr>
          <p:cNvSpPr txBox="1"/>
          <p:nvPr/>
        </p:nvSpPr>
        <p:spPr>
          <a:xfrm>
            <a:off x="0" y="26539"/>
            <a:ext cx="61065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EF6AF-4D67-F386-97B6-0A055A899442}"/>
              </a:ext>
            </a:extLst>
          </p:cNvPr>
          <p:cNvSpPr txBox="1"/>
          <p:nvPr/>
        </p:nvSpPr>
        <p:spPr>
          <a:xfrm>
            <a:off x="388881" y="924911"/>
            <a:ext cx="8776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7)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수주수량과 납기지연여부의 상관관계</a:t>
            </a:r>
            <a:r>
              <a:rPr kumimoji="1" lang="en-US" altLang="ko-KR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수주수량 상위 </a:t>
            </a:r>
            <a:r>
              <a:rPr kumimoji="1" lang="en-US" altLang="ko-KR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30</a:t>
            </a:r>
            <a:r>
              <a:rPr kumimoji="1" lang="ko-KR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</a:t>
            </a:r>
            <a:r>
              <a:rPr kumimoji="1" lang="en-US" altLang="ko-KR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kumimoji="1" lang="ko-Kore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F1AD2-27AE-9260-B7F1-E0920EAC04FC}"/>
              </a:ext>
            </a:extLst>
          </p:cNvPr>
          <p:cNvSpPr txBox="1"/>
          <p:nvPr/>
        </p:nvSpPr>
        <p:spPr>
          <a:xfrm>
            <a:off x="7188334" y="2083114"/>
            <a:ext cx="4419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수주수량과 납기지연 간 상관관계를</a:t>
            </a:r>
            <a:r>
              <a:rPr kumimoji="1" lang="en-US" altLang="ko-Kore-KR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ore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찾을 수 없음</a:t>
            </a:r>
            <a:endParaRPr kumimoji="1" lang="en-US" altLang="ko-Kore-KR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412E5510-2C5F-8A67-ADE9-7CECDECECC25}"/>
              </a:ext>
            </a:extLst>
          </p:cNvPr>
          <p:cNvSpPr/>
          <p:nvPr/>
        </p:nvSpPr>
        <p:spPr>
          <a:xfrm>
            <a:off x="9397898" y="2948950"/>
            <a:ext cx="252700" cy="1213511"/>
          </a:xfrm>
          <a:prstGeom prst="downArrow">
            <a:avLst/>
          </a:prstGeom>
          <a:solidFill>
            <a:srgbClr val="1D31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B90679-0668-BF21-8BA2-C37365DBB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41" y="1459459"/>
            <a:ext cx="6723556" cy="4447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6A45B4-77D2-AA57-C34D-70C6F19EBAB1}"/>
              </a:ext>
            </a:extLst>
          </p:cNvPr>
          <p:cNvSpPr txBox="1"/>
          <p:nvPr/>
        </p:nvSpPr>
        <p:spPr>
          <a:xfrm>
            <a:off x="7210098" y="4386749"/>
            <a:ext cx="414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b="1" dirty="0"/>
              <a:t>새로운 현황 파악 필요</a:t>
            </a:r>
          </a:p>
        </p:txBody>
      </p:sp>
    </p:spTree>
    <p:extLst>
      <p:ext uri="{BB962C8B-B14F-4D97-AF65-F5344CB8AC3E}">
        <p14:creationId xmlns:p14="http://schemas.microsoft.com/office/powerpoint/2010/main" val="3697636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181751" y="3105834"/>
            <a:ext cx="2435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 배경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04491" y="6310265"/>
            <a:ext cx="2287509" cy="547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06F5D1-FA0B-8839-CB39-4CF09ED8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904240" y="3105834"/>
            <a:ext cx="507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모델링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04491" y="6310265"/>
            <a:ext cx="2287509" cy="547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02E6DA-045E-C47B-2894-01291DEC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44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D170B7-2B60-36E6-D68B-BE2E73F2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8070D9-2BF7-E0BF-DEB5-0660D38B2346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485FB-270E-EAD5-C646-22DB5D1DF090}"/>
              </a:ext>
            </a:extLst>
          </p:cNvPr>
          <p:cNvSpPr txBox="1"/>
          <p:nvPr/>
        </p:nvSpPr>
        <p:spPr>
          <a:xfrm>
            <a:off x="0" y="26539"/>
            <a:ext cx="61065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74420-4435-B17C-86B0-95000B5F2121}"/>
              </a:ext>
            </a:extLst>
          </p:cNvPr>
          <p:cNvSpPr txBox="1"/>
          <p:nvPr/>
        </p:nvSpPr>
        <p:spPr>
          <a:xfrm>
            <a:off x="1066799" y="966952"/>
            <a:ext cx="4719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모델링 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8BBB6F-D31B-C77D-D074-AC55EE3E2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71" y="1367062"/>
            <a:ext cx="4521200" cy="32469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811631-BB97-1D54-7D5F-EC9DE348D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26" y="4618579"/>
            <a:ext cx="4629807" cy="14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23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A0B29D-8530-C1D2-492B-F7118E757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4094492" y="3075057"/>
            <a:ext cx="40030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r>
              <a:rPr lang="en-US" altLang="ko-KR" sz="60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 sz="6000" b="1" spc="-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040294" y="6643249"/>
            <a:ext cx="2142653" cy="204701"/>
          </a:xfrm>
          <a:prstGeom prst="rect">
            <a:avLst/>
          </a:prstGeom>
          <a:solidFill>
            <a:srgbClr val="1E3252"/>
          </a:solidFill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E3E9A2-0D17-7D93-7C39-6C32DE1F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1"/>
            <a:ext cx="12192000" cy="637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0" y="33605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추진배경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0" y="763979"/>
            <a:ext cx="1219199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000" b="1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HMR </a:t>
            </a:r>
            <a:r>
              <a:rPr lang="ko-KR" altLang="en-US" sz="2000" b="1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식료품 시장 규모는 증가 추세이나 당사의 매출액은 지속 하락 </a:t>
            </a:r>
            <a:endParaRPr lang="en-US" altLang="ko-KR" sz="2000" b="1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90000"/>
              </a:lnSpc>
            </a:pPr>
            <a:endParaRPr lang="ko-KR" altLang="en-US" sz="12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내용 개체 틀 5"/>
          <p:cNvGraphicFramePr/>
          <p:nvPr>
            <p:extLst>
              <p:ext uri="{D42A27DB-BD31-4B8C-83A1-F6EECF244321}">
                <p14:modId xmlns:p14="http://schemas.microsoft.com/office/powerpoint/2010/main" val="3249848071"/>
              </p:ext>
            </p:extLst>
          </p:nvPr>
        </p:nvGraphicFramePr>
        <p:xfrm>
          <a:off x="8164080" y="1908000"/>
          <a:ext cx="3328920" cy="318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그림 8"/>
          <p:cNvPicPr/>
          <p:nvPr/>
        </p:nvPicPr>
        <p:blipFill rotWithShape="1">
          <a:blip r:embed="rId3"/>
          <a:srcRect l="-977" t="11640" r="50915" b="-628"/>
          <a:stretch/>
        </p:blipFill>
        <p:spPr>
          <a:xfrm>
            <a:off x="866880" y="1904040"/>
            <a:ext cx="2791080" cy="3534480"/>
          </a:xfrm>
          <a:prstGeom prst="rect">
            <a:avLst/>
          </a:prstGeom>
          <a:ln>
            <a:noFill/>
          </a:ln>
        </p:spPr>
      </p:pic>
      <p:sp>
        <p:nvSpPr>
          <p:cNvPr id="11" name="CustomShape 4"/>
          <p:cNvSpPr/>
          <p:nvPr/>
        </p:nvSpPr>
        <p:spPr>
          <a:xfrm>
            <a:off x="866880" y="5527800"/>
            <a:ext cx="28728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HMR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시장</a:t>
            </a: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맑은 고딕"/>
                <a:ea typeface="맑은 고딕"/>
              </a:rPr>
              <a:t>지속</a:t>
            </a: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맑은 고딕"/>
                <a:ea typeface="맑은 고딕"/>
              </a:rPr>
              <a:t>성장</a:t>
            </a:r>
            <a:endParaRPr lang="en-US" sz="1400" b="1" strike="noStrike" spc="-1" dirty="0">
              <a:latin typeface="Noto Sans CJK JP"/>
            </a:endParaRPr>
          </a:p>
        </p:txBody>
      </p:sp>
      <p:sp>
        <p:nvSpPr>
          <p:cNvPr id="13" name="CustomShape 6"/>
          <p:cNvSpPr/>
          <p:nvPr/>
        </p:nvSpPr>
        <p:spPr>
          <a:xfrm>
            <a:off x="866880" y="5980320"/>
            <a:ext cx="10702440" cy="364680"/>
          </a:xfrm>
          <a:prstGeom prst="rect">
            <a:avLst/>
          </a:prstGeom>
          <a:solidFill>
            <a:srgbClr val="1E325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altLang="ko-Kore-KR" b="1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QCD </a:t>
            </a:r>
            <a:r>
              <a:rPr lang="ko-KR" altLang="en-US" b="1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관점에서 공정개선을 통한 매출 증대</a:t>
            </a:r>
            <a:r>
              <a:rPr lang="en-US" altLang="ko-KR" b="1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구체적으로</a:t>
            </a:r>
            <a:r>
              <a:rPr lang="en-US" altLang="ko-KR" b="1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b="1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수주</a:t>
            </a:r>
            <a:r>
              <a:rPr lang="en-US" altLang="ko-KR" b="1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b="1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납기</a:t>
            </a:r>
            <a:r>
              <a:rPr lang="en-US" altLang="ko-KR" b="1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ore-KR" sz="1800" b="1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CustomShape 7"/>
          <p:cNvSpPr/>
          <p:nvPr/>
        </p:nvSpPr>
        <p:spPr>
          <a:xfrm>
            <a:off x="866880" y="1817280"/>
            <a:ext cx="2872800" cy="362124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8"/>
          <p:cNvSpPr/>
          <p:nvPr/>
        </p:nvSpPr>
        <p:spPr>
          <a:xfrm>
            <a:off x="8112240" y="1817280"/>
            <a:ext cx="3457080" cy="362124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CustomShape 9"/>
          <p:cNvSpPr/>
          <p:nvPr/>
        </p:nvSpPr>
        <p:spPr>
          <a:xfrm>
            <a:off x="3898800" y="1817280"/>
            <a:ext cx="4065840" cy="362124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CustomShape 10"/>
          <p:cNvSpPr/>
          <p:nvPr/>
        </p:nvSpPr>
        <p:spPr>
          <a:xfrm>
            <a:off x="3898800" y="5527800"/>
            <a:ext cx="40658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ko-KR" altLang="en-US" sz="1400" b="1" strike="noStrike" spc="-1" dirty="0" err="1">
                <a:solidFill>
                  <a:srgbClr val="000000"/>
                </a:solidFill>
                <a:latin typeface="맑은 고딕"/>
                <a:ea typeface="맑은 고딕"/>
              </a:rPr>
              <a:t>간편가정식</a:t>
            </a:r>
            <a:r>
              <a:rPr lang="ko-KR" altLang="en-US" sz="14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시장 내 치열해진 경쟁</a:t>
            </a:r>
            <a:endParaRPr lang="en-US" sz="1400" b="1" strike="noStrike" spc="-1" dirty="0">
              <a:latin typeface="Noto Sans CJK JP"/>
            </a:endParaRPr>
          </a:p>
        </p:txBody>
      </p:sp>
      <p:sp>
        <p:nvSpPr>
          <p:cNvPr id="18" name="CustomShape 11"/>
          <p:cNvSpPr/>
          <p:nvPr/>
        </p:nvSpPr>
        <p:spPr>
          <a:xfrm>
            <a:off x="8112240" y="5527800"/>
            <a:ext cx="34570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21년 1분기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맑은 고딕"/>
                <a:ea typeface="맑은 고딕"/>
              </a:rPr>
              <a:t>대비</a:t>
            </a: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맑은 고딕"/>
                <a:ea typeface="맑은 고딕"/>
              </a:rPr>
              <a:t>매출액</a:t>
            </a: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맑은 고딕"/>
                <a:ea typeface="맑은 고딕"/>
              </a:rPr>
              <a:t>감소</a:t>
            </a: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맑은 고딕"/>
                <a:ea typeface="맑은 고딕"/>
              </a:rPr>
              <a:t>현상</a:t>
            </a:r>
            <a:endParaRPr lang="en-US" sz="1400" b="1" strike="noStrike" spc="-1" dirty="0">
              <a:latin typeface="Noto Sans CJK JP"/>
            </a:endParaRPr>
          </a:p>
        </p:txBody>
      </p:sp>
      <p:sp>
        <p:nvSpPr>
          <p:cNvPr id="19" name="CustomShape 12"/>
          <p:cNvSpPr/>
          <p:nvPr/>
        </p:nvSpPr>
        <p:spPr>
          <a:xfrm>
            <a:off x="10912320" y="5177090"/>
            <a:ext cx="830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000000"/>
                </a:solidFill>
                <a:latin typeface="맑은 고딕"/>
              </a:rPr>
              <a:t>[</a:t>
            </a:r>
            <a:r>
              <a:rPr lang="en-US" sz="1000" b="1" strike="noStrike" spc="-1" dirty="0" err="1">
                <a:solidFill>
                  <a:srgbClr val="000000"/>
                </a:solidFill>
                <a:latin typeface="맑은 고딕"/>
              </a:rPr>
              <a:t>단위</a:t>
            </a:r>
            <a:r>
              <a:rPr lang="en-US" sz="1000" b="1" strike="noStrike" spc="-1" dirty="0">
                <a:solidFill>
                  <a:srgbClr val="000000"/>
                </a:solidFill>
                <a:latin typeface="맑은 고딕"/>
              </a:rPr>
              <a:t>: %]</a:t>
            </a:r>
            <a:endParaRPr lang="en-US" sz="1000" b="1" strike="noStrike" spc="-1" dirty="0">
              <a:latin typeface="Noto Sans CJK JP"/>
            </a:endParaRPr>
          </a:p>
        </p:txBody>
      </p:sp>
      <p:sp>
        <p:nvSpPr>
          <p:cNvPr id="21" name="CustomShape 14"/>
          <p:cNvSpPr/>
          <p:nvPr/>
        </p:nvSpPr>
        <p:spPr>
          <a:xfrm>
            <a:off x="866880" y="1524201"/>
            <a:ext cx="28728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&lt;HMR </a:t>
            </a:r>
            <a:r>
              <a:rPr lang="en-US" sz="1600" b="1" strike="noStrike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시장</a:t>
            </a:r>
            <a:r>
              <a:rPr lang="en-US" sz="16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pc="-1" dirty="0">
                <a:solidFill>
                  <a:srgbClr val="000000"/>
                </a:solidFill>
                <a:latin typeface="맑은 고딕"/>
                <a:ea typeface="맑은 고딕"/>
              </a:rPr>
              <a:t>현황</a:t>
            </a:r>
            <a:r>
              <a:rPr lang="en-US" sz="16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&gt;</a:t>
            </a:r>
            <a:endParaRPr lang="en-US" sz="1600" b="0" strike="noStrike" spc="-1" dirty="0">
              <a:latin typeface="Noto Sans CJK JP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7855" y="1506664"/>
            <a:ext cx="406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국내 주요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HMR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 현황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65919" y="5188629"/>
            <a:ext cx="792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원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040294" y="6643249"/>
            <a:ext cx="2142653" cy="204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D326F-9BBD-B874-9B6D-DE51E81A2A78}"/>
              </a:ext>
            </a:extLst>
          </p:cNvPr>
          <p:cNvSpPr txBox="1"/>
          <p:nvPr/>
        </p:nvSpPr>
        <p:spPr>
          <a:xfrm>
            <a:off x="8121870" y="1506664"/>
            <a:ext cx="3447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&lt;</a:t>
            </a:r>
            <a:r>
              <a:rPr kumimoji="1" lang="en-US" altLang="ko-Kore-KR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21</a:t>
            </a:r>
            <a:r>
              <a:rPr kumimoji="1" lang="ko-KR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 자사 매출액 감소 현상</a:t>
            </a:r>
            <a:r>
              <a:rPr kumimoji="1" lang="en-US" altLang="ko-KR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&gt;</a:t>
            </a:r>
            <a:endParaRPr kumimoji="1" lang="ko-Kore-KR" altLang="en-US" sz="1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81B662A-2598-7E9D-379C-F9877BFD910F}"/>
              </a:ext>
            </a:extLst>
          </p:cNvPr>
          <p:cNvCxnSpPr>
            <a:cxnSpLocks/>
          </p:cNvCxnSpPr>
          <p:nvPr/>
        </p:nvCxnSpPr>
        <p:spPr>
          <a:xfrm flipV="1">
            <a:off x="1233377" y="2254327"/>
            <a:ext cx="1913860" cy="1373573"/>
          </a:xfrm>
          <a:prstGeom prst="straightConnector1">
            <a:avLst/>
          </a:prstGeom>
          <a:ln w="57150">
            <a:solidFill>
              <a:srgbClr val="0082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FEBA04-F2B4-E0BD-5328-7B29D48FF1AB}"/>
              </a:ext>
            </a:extLst>
          </p:cNvPr>
          <p:cNvSpPr txBox="1"/>
          <p:nvPr/>
        </p:nvSpPr>
        <p:spPr>
          <a:xfrm>
            <a:off x="2158408" y="1015505"/>
            <a:ext cx="61030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※ </a:t>
            </a:r>
            <a:r>
              <a:rPr lang="en-US" altLang="ko-KR" sz="1200" b="1" spc="-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HMR(Home Meal</a:t>
            </a:r>
            <a:r>
              <a:rPr lang="ko-KR" altLang="en-US" sz="1200" b="1" spc="-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b="1" spc="-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Replacement): </a:t>
            </a:r>
            <a:r>
              <a:rPr lang="ko-KR" altLang="en-US" sz="1200" b="1" spc="-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가정 </a:t>
            </a:r>
            <a:r>
              <a:rPr lang="ko-KR" altLang="en-US" sz="1200" b="1" spc="-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간편식</a:t>
            </a:r>
            <a:endParaRPr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4B0FB4A0-4815-31ED-668E-39C6D3281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98EFDEB9-C9FE-5DDE-FE2D-943FD2F07D4A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73463" y="1841310"/>
            <a:ext cx="3914623" cy="35374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E717D3-B944-19C8-E605-7C957364768F}"/>
              </a:ext>
            </a:extLst>
          </p:cNvPr>
          <p:cNvSpPr/>
          <p:nvPr/>
        </p:nvSpPr>
        <p:spPr>
          <a:xfrm>
            <a:off x="5504590" y="3558458"/>
            <a:ext cx="591409" cy="2633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P</a:t>
            </a:r>
            <a:r>
              <a:rPr kumimoji="1" lang="ko-KR" altLang="en-US" sz="1200" dirty="0"/>
              <a:t>기업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923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904491" y="6310265"/>
            <a:ext cx="2287509" cy="547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181751" y="3105834"/>
            <a:ext cx="3828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현상 및 </a:t>
            </a:r>
            <a:r>
              <a:rPr lang="ko-KR" altLang="en-US" sz="3600" b="1" spc="-3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개선기회</a:t>
            </a:r>
            <a:endParaRPr lang="ko-KR" altLang="en-US" sz="3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071E05-A114-35AF-1630-FE6F52E6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85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581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pc="-150" dirty="0">
              <a:solidFill>
                <a:srgbClr val="3939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-1" y="29155"/>
            <a:ext cx="3095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현상 및 개선 기회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1" y="763519"/>
            <a:ext cx="121829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급격한 수요 증가로 대량 생산 과정 중 불량 제품의 비중이 급등하여 납기 지연</a:t>
            </a:r>
            <a:endParaRPr lang="ko-KR" alt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307609" y="1263616"/>
            <a:ext cx="371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&lt;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대량 수주 대응 어려움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&gt;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4306479" y="1266850"/>
            <a:ext cx="3627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&lt;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품질 불량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&gt;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8283069" y="1270084"/>
            <a:ext cx="3664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납기 지연</a:t>
            </a:r>
            <a:r>
              <a:rPr kumimoji="1"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320914" y="1648877"/>
            <a:ext cx="3666759" cy="3358703"/>
          </a:xfrm>
          <a:prstGeom prst="rect">
            <a:avLst/>
          </a:prstGeom>
          <a:solidFill>
            <a:schemeClr val="bg1"/>
          </a:solidFill>
          <a:ln w="3810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4306479" y="1644081"/>
            <a:ext cx="3666759" cy="3358703"/>
          </a:xfrm>
          <a:prstGeom prst="rect">
            <a:avLst/>
          </a:prstGeom>
          <a:noFill/>
          <a:ln w="4445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8314025" y="1644081"/>
            <a:ext cx="3666759" cy="3358703"/>
          </a:xfrm>
          <a:prstGeom prst="rect">
            <a:avLst/>
          </a:prstGeom>
          <a:noFill/>
          <a:ln w="4445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/>
          <a:srcRect b="10195"/>
          <a:stretch/>
        </p:blipFill>
        <p:spPr>
          <a:xfrm>
            <a:off x="4460354" y="1840298"/>
            <a:ext cx="3312327" cy="788436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773" y="2896161"/>
            <a:ext cx="3596746" cy="1057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471121-44DE-F11C-A0A0-6C4F9AF23550}"/>
              </a:ext>
            </a:extLst>
          </p:cNvPr>
          <p:cNvSpPr txBox="1"/>
          <p:nvPr/>
        </p:nvSpPr>
        <p:spPr>
          <a:xfrm>
            <a:off x="320914" y="6010386"/>
            <a:ext cx="11659870" cy="369332"/>
          </a:xfrm>
          <a:prstGeom prst="rect">
            <a:avLst/>
          </a:prstGeom>
          <a:solidFill>
            <a:srgbClr val="1E325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목표</a:t>
            </a:r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제품 불량률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Zero Defects,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전분기 대비 매출액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40%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 </a:t>
            </a:r>
            <a:endParaRPr lang="ko-KR" alt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9673B0-1AB9-5754-7701-9DA5D3047B9C}"/>
              </a:ext>
            </a:extLst>
          </p:cNvPr>
          <p:cNvSpPr txBox="1"/>
          <p:nvPr/>
        </p:nvSpPr>
        <p:spPr>
          <a:xfrm>
            <a:off x="346654" y="5136174"/>
            <a:ext cx="3654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생산라인을 고려한 수주</a:t>
            </a:r>
            <a:endParaRPr kumimoji="1" lang="ko-Kore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040294" y="6643249"/>
            <a:ext cx="2142653" cy="204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D3160-F5AD-20FA-C5D9-83B2D892A8A3}"/>
              </a:ext>
            </a:extLst>
          </p:cNvPr>
          <p:cNvSpPr txBox="1"/>
          <p:nvPr/>
        </p:nvSpPr>
        <p:spPr>
          <a:xfrm>
            <a:off x="4301766" y="5121228"/>
            <a:ext cx="366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최적조건 도출을 통한 불량률 개선</a:t>
            </a:r>
            <a:endParaRPr kumimoji="1" lang="ko-Kore-KR" altLang="en-US" sz="1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4325369-9AC2-AA33-B266-6006F9AE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0E1D25D-DFEF-30AC-7EF4-41AFFD54429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4" y="1702157"/>
            <a:ext cx="3619038" cy="3255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3E8C64-E4B0-4F32-3763-904229545380}"/>
              </a:ext>
            </a:extLst>
          </p:cNvPr>
          <p:cNvSpPr txBox="1"/>
          <p:nvPr/>
        </p:nvSpPr>
        <p:spPr>
          <a:xfrm>
            <a:off x="1381687" y="2290180"/>
            <a:ext cx="1300553" cy="338554"/>
          </a:xfrm>
          <a:prstGeom prst="rect">
            <a:avLst/>
          </a:prstGeom>
          <a:noFill/>
          <a:ln w="19050">
            <a:solidFill>
              <a:srgbClr val="3373A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공정</a:t>
            </a:r>
            <a:r>
              <a:rPr kumimoji="1" lang="ko-KR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ore-KR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과부하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57F55DF-C41E-8E65-BF71-F6DAB635B137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04" y="1696232"/>
            <a:ext cx="3618000" cy="32543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705BAD-0077-EEB5-5350-5A824F740F42}"/>
              </a:ext>
            </a:extLst>
          </p:cNvPr>
          <p:cNvSpPr txBox="1"/>
          <p:nvPr/>
        </p:nvSpPr>
        <p:spPr>
          <a:xfrm>
            <a:off x="8283069" y="5110480"/>
            <a:ext cx="3616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r>
              <a:rPr kumimoji="1" lang="en-US" altLang="ko-KR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kumimoji="1" lang="ko-KR" altLang="en-US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공정 개선을 통한 </a:t>
            </a:r>
            <a:r>
              <a:rPr kumimoji="1" lang="en-US" altLang="ko-KR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Lead Time </a:t>
            </a:r>
            <a:r>
              <a:rPr kumimoji="1" lang="ko-KR" altLang="en-US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단축 </a:t>
            </a:r>
            <a:endParaRPr kumimoji="1" lang="ko-Kore-KR" altLang="en-US" sz="1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265F98-7674-1477-4574-E9ADCC68751C}"/>
              </a:ext>
            </a:extLst>
          </p:cNvPr>
          <p:cNvSpPr txBox="1"/>
          <p:nvPr/>
        </p:nvSpPr>
        <p:spPr>
          <a:xfrm>
            <a:off x="8529116" y="5341012"/>
            <a:ext cx="3185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※ </a:t>
            </a:r>
            <a:r>
              <a:rPr kumimoji="1" lang="en-US" altLang="ko-Kore-KR" sz="1050" dirty="0"/>
              <a:t>Lead Time: </a:t>
            </a:r>
            <a:r>
              <a:rPr lang="ko-KR" altLang="en-US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상품의 주문일시와 인도일시 사이에 경과된 시간</a:t>
            </a:r>
            <a:endParaRPr kumimoji="1"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098624" y="3105834"/>
            <a:ext cx="3584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잠재 원인 도출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0040294" y="6643249"/>
            <a:ext cx="2142653" cy="204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34CC08-DA66-6C76-B6FA-9789BA0AA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358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-1" y="29034"/>
            <a:ext cx="268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 </a:t>
            </a:r>
            <a:r>
              <a:rPr lang="ko-KR" altLang="en-US" sz="28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잠재 원인 도출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310181" y="748247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&lt;Fish Bone Diagram&gt;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38E37B-B033-A7C1-DCDB-4AF544DA25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954"/>
            <a:ext cx="12192000" cy="579984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688D6D-A76D-1703-C1DB-0D1DBC92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84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58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0" y="29034"/>
            <a:ext cx="268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 </a:t>
            </a:r>
            <a:r>
              <a:rPr lang="ko-KR" altLang="en-US" sz="28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잠재 원인 도출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040294" y="6643249"/>
            <a:ext cx="2142653" cy="204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2BE2FD3-7169-22A8-E1A7-DD2AEE999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84806"/>
              </p:ext>
            </p:extLst>
          </p:nvPr>
        </p:nvGraphicFramePr>
        <p:xfrm>
          <a:off x="695381" y="1192572"/>
          <a:ext cx="10801237" cy="520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0229">
                  <a:extLst>
                    <a:ext uri="{9D8B030D-6E8A-4147-A177-3AD203B41FA5}">
                      <a16:colId xmlns:a16="http://schemas.microsoft.com/office/drawing/2014/main" val="534921432"/>
                    </a:ext>
                  </a:extLst>
                </a:gridCol>
                <a:gridCol w="2800321">
                  <a:extLst>
                    <a:ext uri="{9D8B030D-6E8A-4147-A177-3AD203B41FA5}">
                      <a16:colId xmlns:a16="http://schemas.microsoft.com/office/drawing/2014/main" val="561582750"/>
                    </a:ext>
                  </a:extLst>
                </a:gridCol>
                <a:gridCol w="2000229">
                  <a:extLst>
                    <a:ext uri="{9D8B030D-6E8A-4147-A177-3AD203B41FA5}">
                      <a16:colId xmlns:a16="http://schemas.microsoft.com/office/drawing/2014/main" val="3305434472"/>
                    </a:ext>
                  </a:extLst>
                </a:gridCol>
                <a:gridCol w="2000229">
                  <a:extLst>
                    <a:ext uri="{9D8B030D-6E8A-4147-A177-3AD203B41FA5}">
                      <a16:colId xmlns:a16="http://schemas.microsoft.com/office/drawing/2014/main" val="2386042926"/>
                    </a:ext>
                  </a:extLst>
                </a:gridCol>
                <a:gridCol w="2000229">
                  <a:extLst>
                    <a:ext uri="{9D8B030D-6E8A-4147-A177-3AD203B41FA5}">
                      <a16:colId xmlns:a16="http://schemas.microsoft.com/office/drawing/2014/main" val="3403265766"/>
                    </a:ext>
                  </a:extLst>
                </a:gridCol>
              </a:tblGrid>
              <a:tr h="34717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2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  <a:endParaRPr lang="ko-Kore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잠재원인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중요도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분석가능성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합계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251103"/>
                  </a:ext>
                </a:extLst>
              </a:tr>
              <a:tr h="34717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Environment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작업장 온</a:t>
                      </a:r>
                      <a:r>
                        <a:rPr lang="en-US" altLang="ko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습도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18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21044"/>
                  </a:ext>
                </a:extLst>
              </a:tr>
              <a:tr h="3471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창고 온</a:t>
                      </a:r>
                      <a:r>
                        <a:rPr lang="en-US" altLang="ko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습도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55368"/>
                  </a:ext>
                </a:extLst>
              </a:tr>
              <a:tr h="3471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공장 가동률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18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167463"/>
                  </a:ext>
                </a:extLst>
              </a:tr>
              <a:tr h="34717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Man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모니터링 미흡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352232"/>
                  </a:ext>
                </a:extLst>
              </a:tr>
              <a:tr h="3471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출고량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18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374715"/>
                  </a:ext>
                </a:extLst>
              </a:tr>
              <a:tr h="3471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수주량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18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389644"/>
                  </a:ext>
                </a:extLst>
              </a:tr>
              <a:tr h="34717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Machine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IOT </a:t>
                      </a:r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센서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18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8117"/>
                  </a:ext>
                </a:extLst>
              </a:tr>
              <a:tr h="3471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설비 유지보수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051826"/>
                  </a:ext>
                </a:extLst>
              </a:tr>
              <a:tr h="3471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생산라인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18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846803"/>
                  </a:ext>
                </a:extLst>
              </a:tr>
              <a:tr h="34717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Method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생산설비 온</a:t>
                      </a:r>
                      <a:r>
                        <a:rPr lang="en-US" altLang="ko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습도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18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69135"/>
                  </a:ext>
                </a:extLst>
              </a:tr>
              <a:tr h="3471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실링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18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399054"/>
                  </a:ext>
                </a:extLst>
              </a:tr>
              <a:tr h="3471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운반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374542"/>
                  </a:ext>
                </a:extLst>
              </a:tr>
              <a:tr h="3471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Material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원자재 입고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818884"/>
                  </a:ext>
                </a:extLst>
              </a:tr>
              <a:tr h="3471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원자재 품질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277502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191CB6-D7B4-C660-3207-DA088C89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3323C-4C95-681F-D5E8-B8E3D3D7FF80}"/>
              </a:ext>
            </a:extLst>
          </p:cNvPr>
          <p:cNvSpPr txBox="1"/>
          <p:nvPr/>
        </p:nvSpPr>
        <p:spPr>
          <a:xfrm>
            <a:off x="310181" y="748247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잠재원인 우선순위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856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</TotalTime>
  <Words>2088</Words>
  <Application>Microsoft Macintosh PowerPoint</Application>
  <PresentationFormat>와이드스크린</PresentationFormat>
  <Paragraphs>789</Paragraphs>
  <Slides>33</Slides>
  <Notes>0</Notes>
  <HiddenSlides>5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'Noto Sans CJK JP'</vt:lpstr>
      <vt:lpstr>나눔스퀘어 ExtraBold</vt:lpstr>
      <vt:lpstr>나눔스퀘어 Light</vt:lpstr>
      <vt:lpstr>돋움</vt:lpstr>
      <vt:lpstr>맑은 고딕</vt:lpstr>
      <vt:lpstr>맑은 고딕</vt:lpstr>
      <vt:lpstr>Noto Sans CJK JP</vt:lpstr>
      <vt:lpstr>Arial</vt:lpstr>
      <vt:lpstr>Calibri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김용빈</cp:lastModifiedBy>
  <cp:revision>80</cp:revision>
  <dcterms:created xsi:type="dcterms:W3CDTF">2020-09-07T02:34:06Z</dcterms:created>
  <dcterms:modified xsi:type="dcterms:W3CDTF">2022-11-15T00:09:26Z</dcterms:modified>
</cp:coreProperties>
</file>